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8" r:id="rId8"/>
    <p:sldId id="272" r:id="rId9"/>
    <p:sldId id="269" r:id="rId10"/>
    <p:sldId id="270" r:id="rId11"/>
    <p:sldId id="271" r:id="rId12"/>
    <p:sldId id="262" r:id="rId13"/>
    <p:sldId id="263" r:id="rId14"/>
    <p:sldId id="264" r:id="rId15"/>
    <p:sldId id="265" r:id="rId16"/>
    <p:sldId id="266"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2020" autoAdjust="0"/>
  </p:normalViewPr>
  <p:slideViewPr>
    <p:cSldViewPr snapToGrid="0">
      <p:cViewPr varScale="1">
        <p:scale>
          <a:sx n="72" d="100"/>
          <a:sy n="72" d="100"/>
        </p:scale>
        <p:origin x="4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3/8/2016</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3/8/2016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3/8/2016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3/8/2016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3/8/2016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3/8/2016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3/8/2016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3/8/2016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3/8/2016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3/8/2016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3/8/2016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3/8/2016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3/8/2016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3/8/2016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3/8/2016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3/8/2016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3/8/2016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3/8/2016</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physics4u.gr/articles/2003/superconductivity.html" TargetMode="External"/><Relationship Id="rId2" Type="http://schemas.openxmlformats.org/officeDocument/2006/relationships/hyperlink" Target="http://courseware.mech.ntua.gr/ml00001/mathimata/c-Superconductors-1.pdf" TargetMode="External"/><Relationship Id="rId1" Type="http://schemas.openxmlformats.org/officeDocument/2006/relationships/slideLayout" Target="../slideLayouts/slideLayout2.xml"/><Relationship Id="rId4" Type="http://schemas.openxmlformats.org/officeDocument/2006/relationships/hyperlink" Target="https://www.google.gr/search?q=&#933;&#928;&#917;&#929;&#913;&#915;&#937;&#915;&#927;&#921;&amp;espv=2&amp;biw=1280&amp;bih=699&amp;source=lnms&amp;tbm=isch&amp;sa=X&amp;ved=0ahUKEwiW567X2LHLAhWK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3323" y="380661"/>
            <a:ext cx="8825658" cy="2677648"/>
          </a:xfrm>
        </p:spPr>
        <p:txBody>
          <a:bodyPr/>
          <a:lstStyle/>
          <a:p>
            <a:r>
              <a:rPr lang="el-GR" sz="9600" b="1" dirty="0" smtClean="0">
                <a:solidFill>
                  <a:schemeClr val="tx1"/>
                </a:solidFill>
              </a:rPr>
              <a:t>ΥΠΕΡΑΓΩΓΟΙ</a:t>
            </a:r>
            <a:endParaRPr lang="el-GR" sz="9600" b="1" dirty="0">
              <a:solidFill>
                <a:schemeClr val="tx1"/>
              </a:solidFill>
            </a:endParaRPr>
          </a:p>
        </p:txBody>
      </p:sp>
      <p:sp>
        <p:nvSpPr>
          <p:cNvPr id="3" name="Subtitle 2"/>
          <p:cNvSpPr>
            <a:spLocks noGrp="1"/>
          </p:cNvSpPr>
          <p:nvPr>
            <p:ph type="subTitle" idx="1"/>
          </p:nvPr>
        </p:nvSpPr>
        <p:spPr>
          <a:xfrm>
            <a:off x="630699" y="4523232"/>
            <a:ext cx="8825658" cy="1737360"/>
          </a:xfrm>
        </p:spPr>
        <p:txBody>
          <a:bodyPr>
            <a:normAutofit fontScale="92500" lnSpcReduction="20000"/>
          </a:bodyPr>
          <a:lstStyle/>
          <a:p>
            <a:r>
              <a:rPr lang="el-GR" dirty="0" smtClean="0"/>
              <a:t>ΑΝΝΑΜΑΡΙΑ ΚΥΡΙΑΚΟΥ </a:t>
            </a:r>
          </a:p>
          <a:p>
            <a:r>
              <a:rPr lang="el-GR" dirty="0" smtClean="0"/>
              <a:t>ΤΜΗΜΑ</a:t>
            </a:r>
            <a:r>
              <a:rPr lang="en-US" dirty="0" smtClean="0"/>
              <a:t>:</a:t>
            </a:r>
            <a:r>
              <a:rPr lang="el-GR" dirty="0" smtClean="0"/>
              <a:t> Β2</a:t>
            </a:r>
          </a:p>
          <a:p>
            <a:r>
              <a:rPr lang="el-GR" dirty="0" smtClean="0"/>
              <a:t>ΦΥΣΙΚΗ ΓΕΝΙΚΗΣ</a:t>
            </a:r>
          </a:p>
          <a:p>
            <a:r>
              <a:rPr lang="el-GR" dirty="0" smtClean="0"/>
              <a:t>1</a:t>
            </a:r>
            <a:r>
              <a:rPr lang="el-GR" baseline="30000" dirty="0" smtClean="0"/>
              <a:t>Ο</a:t>
            </a:r>
            <a:r>
              <a:rPr lang="el-GR" dirty="0" smtClean="0"/>
              <a:t> ΓΕΛ ΠΑΛΛΗΝΗΣ</a:t>
            </a:r>
          </a:p>
          <a:p>
            <a:r>
              <a:rPr lang="el-GR" dirty="0" smtClean="0"/>
              <a:t>ΣΧΟΛ.ΕΤΟΣ 2015-2016</a:t>
            </a:r>
            <a:endParaRPr lang="el-GR" dirty="0"/>
          </a:p>
        </p:txBody>
      </p:sp>
      <p:pic>
        <p:nvPicPr>
          <p:cNvPr id="5" name="Picture 4"/>
          <p:cNvPicPr>
            <a:picLocks noChangeAspect="1"/>
          </p:cNvPicPr>
          <p:nvPr/>
        </p:nvPicPr>
        <p:blipFill>
          <a:blip r:embed="rId2"/>
          <a:stretch>
            <a:fillRect/>
          </a:stretch>
        </p:blipFill>
        <p:spPr>
          <a:xfrm>
            <a:off x="5043528" y="3107470"/>
            <a:ext cx="5496486" cy="2831523"/>
          </a:xfrm>
          <a:prstGeom prst="rect">
            <a:avLst/>
          </a:prstGeom>
        </p:spPr>
      </p:pic>
    </p:spTree>
    <p:extLst>
      <p:ext uri="{BB962C8B-B14F-4D97-AF65-F5344CB8AC3E}">
        <p14:creationId xmlns:p14="http://schemas.microsoft.com/office/powerpoint/2010/main" val="23098434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973668"/>
            <a:ext cx="9817099" cy="706964"/>
          </a:xfrm>
        </p:spPr>
        <p:txBody>
          <a:bodyPr/>
          <a:lstStyle/>
          <a:p>
            <a:pPr algn="ctr"/>
            <a:r>
              <a:rPr lang="el-GR" sz="4800" b="1" dirty="0" smtClean="0">
                <a:solidFill>
                  <a:schemeClr val="bg2">
                    <a:lumMod val="10000"/>
                  </a:schemeClr>
                </a:solidFill>
              </a:rPr>
              <a:t>Η ΕΝΝΟΙΑ ΕΝΕΡΓΙΑΚΟ ΧΑΣΜΑ</a:t>
            </a:r>
            <a:endParaRPr lang="el-GR" sz="4800" b="1" dirty="0">
              <a:solidFill>
                <a:schemeClr val="bg2">
                  <a:lumMod val="10000"/>
                </a:schemeClr>
              </a:solidFill>
            </a:endParaRPr>
          </a:p>
        </p:txBody>
      </p:sp>
      <p:sp>
        <p:nvSpPr>
          <p:cNvPr id="3" name="Content Placeholder 2"/>
          <p:cNvSpPr>
            <a:spLocks noGrp="1"/>
          </p:cNvSpPr>
          <p:nvPr>
            <p:ph idx="1"/>
          </p:nvPr>
        </p:nvSpPr>
        <p:spPr/>
        <p:txBody>
          <a:bodyPr/>
          <a:lstStyle/>
          <a:p>
            <a:pPr marL="0" indent="0">
              <a:buNone/>
            </a:pPr>
            <a:r>
              <a:rPr lang="el-GR" dirty="0"/>
              <a:t>Είναι η ενέργεια που απαιτείται να σπάσει ένα ζεύγος ηλεκτρονίων. Σύμφωνα με τη θεωρία BCS η τιμή του   προσδιορίζεται από την  Eg=7/2 kTc., όπου k η σταθερά του  Boltzmann  (8.62. 10-5 eV/K).</a:t>
            </a:r>
          </a:p>
          <a:p>
            <a:pPr marL="0" indent="0">
              <a:buNone/>
            </a:pPr>
            <a:r>
              <a:rPr lang="el-GR" dirty="0"/>
              <a:t>Εφόσον το ζεύγος ηλεκτρονίων θεωρείται σήμερα η βασική μέθοδος για την ερμηνεία της υπεραγωγιμότητας το ενεργειακό χάσμα είναι και η ΑΠΑΙΤΟΥΜΕΝΗ ΕΝΕΡΓΕΙΑ για να πάψει να υφίσταται η κατάσταση </a:t>
            </a:r>
            <a:r>
              <a:rPr lang="el-GR" dirty="0" smtClean="0"/>
              <a:t>υπεραγωγιμότητας.</a:t>
            </a:r>
            <a:endParaRPr lang="el-GR" dirty="0"/>
          </a:p>
          <a:p>
            <a:pPr marL="0" indent="0">
              <a:buNone/>
            </a:pPr>
            <a:r>
              <a:rPr lang="el-GR" dirty="0"/>
              <a:t> </a:t>
            </a:r>
          </a:p>
        </p:txBody>
      </p:sp>
      <p:pic>
        <p:nvPicPr>
          <p:cNvPr id="7" name="Picture 6"/>
          <p:cNvPicPr>
            <a:picLocks noChangeAspect="1"/>
          </p:cNvPicPr>
          <p:nvPr/>
        </p:nvPicPr>
        <p:blipFill>
          <a:blip r:embed="rId2"/>
          <a:stretch>
            <a:fillRect/>
          </a:stretch>
        </p:blipFill>
        <p:spPr>
          <a:xfrm>
            <a:off x="3560064" y="4627053"/>
            <a:ext cx="7022592" cy="1998401"/>
          </a:xfrm>
          <a:prstGeom prst="rect">
            <a:avLst/>
          </a:prstGeom>
        </p:spPr>
      </p:pic>
    </p:spTree>
    <p:extLst>
      <p:ext uri="{BB962C8B-B14F-4D97-AF65-F5344CB8AC3E}">
        <p14:creationId xmlns:p14="http://schemas.microsoft.com/office/powerpoint/2010/main" val="36172200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973668"/>
            <a:ext cx="10350499" cy="706964"/>
          </a:xfrm>
        </p:spPr>
        <p:txBody>
          <a:bodyPr/>
          <a:lstStyle/>
          <a:p>
            <a:r>
              <a:rPr lang="el-GR" sz="4800" b="1" dirty="0" smtClean="0">
                <a:solidFill>
                  <a:schemeClr val="bg2">
                    <a:lumMod val="10000"/>
                  </a:schemeClr>
                </a:solidFill>
              </a:rPr>
              <a:t>ΚΒΑΝΤΩΣΗ ΤΗΣ ΜΑΓΝΗΤΙΚΗΣ ΡΟΗΣ</a:t>
            </a:r>
            <a:endParaRPr lang="el-GR" sz="4800" b="1" dirty="0">
              <a:solidFill>
                <a:schemeClr val="bg2">
                  <a:lumMod val="10000"/>
                </a:schemeClr>
              </a:solidFill>
            </a:endParaRPr>
          </a:p>
        </p:txBody>
      </p:sp>
      <p:sp>
        <p:nvSpPr>
          <p:cNvPr id="3" name="Content Placeholder 2"/>
          <p:cNvSpPr>
            <a:spLocks noGrp="1"/>
          </p:cNvSpPr>
          <p:nvPr>
            <p:ph idx="1"/>
          </p:nvPr>
        </p:nvSpPr>
        <p:spPr>
          <a:xfrm>
            <a:off x="1248064" y="2700482"/>
            <a:ext cx="9319467" cy="3416300"/>
          </a:xfrm>
        </p:spPr>
        <p:txBody>
          <a:bodyPr>
            <a:normAutofit/>
          </a:bodyPr>
          <a:lstStyle/>
          <a:p>
            <a:pPr marL="0" indent="0">
              <a:buNone/>
            </a:pPr>
            <a:r>
              <a:rPr lang="el-GR" sz="2800" dirty="0"/>
              <a:t>Ένας υπεραγωγός τύπου Ι μπορεί να παγιδεύσει τη μαγνητική ροή εφόσον βρεθεί σε μαγνητικό πεδίο με θερμοκρασία μεγαλύτερη από την κρίσιμη. Τόσο η θεωρία London όσο και η BCS προβλέπουν ότι η παγιδευμένη μαγνητική ροή είναι κβαντισμένη.      </a:t>
            </a:r>
          </a:p>
          <a:p>
            <a:pPr marL="0" indent="0">
              <a:buNone/>
            </a:pPr>
            <a:r>
              <a:rPr lang="el-GR" sz="2800" dirty="0"/>
              <a:t> Φ = nΦ0      με  Φ0 = πћ/e</a:t>
            </a:r>
          </a:p>
        </p:txBody>
      </p:sp>
    </p:spTree>
    <p:extLst>
      <p:ext uri="{BB962C8B-B14F-4D97-AF65-F5344CB8AC3E}">
        <p14:creationId xmlns:p14="http://schemas.microsoft.com/office/powerpoint/2010/main" val="16051768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944" y="973668"/>
            <a:ext cx="10667999" cy="706964"/>
          </a:xfrm>
        </p:spPr>
        <p:txBody>
          <a:bodyPr/>
          <a:lstStyle/>
          <a:p>
            <a:r>
              <a:rPr lang="el-GR" sz="4800" b="1" dirty="0" smtClean="0">
                <a:solidFill>
                  <a:schemeClr val="bg2">
                    <a:lumMod val="10000"/>
                  </a:schemeClr>
                </a:solidFill>
              </a:rPr>
              <a:t>ΠΟΙΑ ΥΛΙΚΑ ΕΙΝΑΙ ΥΠΕΡΑΓΩΓΟΙ</a:t>
            </a:r>
            <a:endParaRPr lang="el-GR" sz="4800" b="1" dirty="0">
              <a:solidFill>
                <a:schemeClr val="bg2">
                  <a:lumMod val="10000"/>
                </a:schemeClr>
              </a:solidFill>
            </a:endParaRPr>
          </a:p>
        </p:txBody>
      </p:sp>
      <p:pic>
        <p:nvPicPr>
          <p:cNvPr id="4" name="Content Placeholder 3"/>
          <p:cNvPicPr>
            <a:picLocks noGrp="1" noChangeAspect="1"/>
          </p:cNvPicPr>
          <p:nvPr>
            <p:ph idx="1"/>
          </p:nvPr>
        </p:nvPicPr>
        <p:blipFill>
          <a:blip r:embed="rId2"/>
          <a:stretch>
            <a:fillRect/>
          </a:stretch>
        </p:blipFill>
        <p:spPr>
          <a:xfrm>
            <a:off x="995340" y="1839627"/>
            <a:ext cx="9550739" cy="3577876"/>
          </a:xfrm>
          <a:prstGeom prst="rect">
            <a:avLst/>
          </a:prstGeom>
        </p:spPr>
      </p:pic>
      <p:sp>
        <p:nvSpPr>
          <p:cNvPr id="5" name="Rectangle 4"/>
          <p:cNvSpPr/>
          <p:nvPr/>
        </p:nvSpPr>
        <p:spPr>
          <a:xfrm>
            <a:off x="499872" y="5710535"/>
            <a:ext cx="10643616" cy="646331"/>
          </a:xfrm>
          <a:prstGeom prst="rect">
            <a:avLst/>
          </a:prstGeom>
        </p:spPr>
        <p:txBody>
          <a:bodyPr wrap="square">
            <a:spAutoFit/>
          </a:bodyPr>
          <a:lstStyle/>
          <a:p>
            <a:r>
              <a:rPr lang="el-GR" dirty="0"/>
              <a:t>Στον περιοδικό πίνακα φαίνονται με πράσινο χρώμα τα στοιχεία που είναι υπεραγωγοί. Φαίνονται επίσης η κρίσιμη θερμοκρασία και το κρίσιμο μαγνητικό πεδίο.</a:t>
            </a:r>
          </a:p>
        </p:txBody>
      </p:sp>
    </p:spTree>
    <p:extLst>
      <p:ext uri="{BB962C8B-B14F-4D97-AF65-F5344CB8AC3E}">
        <p14:creationId xmlns:p14="http://schemas.microsoft.com/office/powerpoint/2010/main" val="23290987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4800" b="1" dirty="0" smtClean="0">
                <a:solidFill>
                  <a:schemeClr val="bg2">
                    <a:lumMod val="10000"/>
                  </a:schemeClr>
                </a:solidFill>
              </a:rPr>
              <a:t>ΕΦΑΡΜΟΓΕΣ ΥΠΕΡΑΓΩΓΙΜΩΝ ΥΛΙΚΩΝ</a:t>
            </a:r>
            <a:endParaRPr lang="el-GR" sz="4800" b="1" dirty="0">
              <a:solidFill>
                <a:schemeClr val="bg2">
                  <a:lumMod val="10000"/>
                </a:schemeClr>
              </a:solidFill>
            </a:endParaRPr>
          </a:p>
        </p:txBody>
      </p:sp>
      <p:sp>
        <p:nvSpPr>
          <p:cNvPr id="4" name="Text Placeholder 3"/>
          <p:cNvSpPr>
            <a:spLocks noGrp="1"/>
          </p:cNvSpPr>
          <p:nvPr>
            <p:ph type="body" idx="1"/>
          </p:nvPr>
        </p:nvSpPr>
        <p:spPr>
          <a:xfrm>
            <a:off x="203978" y="2599521"/>
            <a:ext cx="3129168" cy="576262"/>
          </a:xfrm>
        </p:spPr>
        <p:txBody>
          <a:bodyPr/>
          <a:lstStyle/>
          <a:p>
            <a:r>
              <a:rPr lang="el-GR" dirty="0" smtClean="0"/>
              <a:t>ΗΛΕΚΤΡΟΜΑΓΝΗΤΕΣ</a:t>
            </a:r>
            <a:endParaRPr lang="el-GR" dirty="0"/>
          </a:p>
        </p:txBody>
      </p:sp>
      <p:sp>
        <p:nvSpPr>
          <p:cNvPr id="7" name="Text Placeholder 6"/>
          <p:cNvSpPr>
            <a:spLocks noGrp="1"/>
          </p:cNvSpPr>
          <p:nvPr>
            <p:ph type="body" sz="half" idx="15"/>
          </p:nvPr>
        </p:nvSpPr>
        <p:spPr>
          <a:xfrm>
            <a:off x="200288" y="3175783"/>
            <a:ext cx="3129168" cy="2833496"/>
          </a:xfrm>
        </p:spPr>
        <p:txBody>
          <a:bodyPr>
            <a:normAutofit/>
          </a:bodyPr>
          <a:lstStyle/>
          <a:p>
            <a:r>
              <a:rPr lang="el-GR" sz="2000" dirty="0"/>
              <a:t>Σε εφαρμογές όπου απαιτούνται </a:t>
            </a:r>
            <a:r>
              <a:rPr lang="el-GR" sz="2000" dirty="0" smtClean="0"/>
              <a:t>υψηλής έντασης </a:t>
            </a:r>
            <a:r>
              <a:rPr lang="el-GR" sz="2000" dirty="0"/>
              <a:t>μαγνητικά πεδία (πυρηνικοί </a:t>
            </a:r>
            <a:r>
              <a:rPr lang="el-GR" sz="2000" dirty="0" smtClean="0"/>
              <a:t>αντιδραστήρες</a:t>
            </a:r>
            <a:r>
              <a:rPr lang="el-GR" sz="2000" dirty="0"/>
              <a:t>, μαγνητοϋδροδυναμικές </a:t>
            </a:r>
            <a:r>
              <a:rPr lang="el-GR" sz="2000" dirty="0" smtClean="0"/>
              <a:t>γεννήτριες</a:t>
            </a:r>
            <a:r>
              <a:rPr lang="el-GR" sz="2000" dirty="0"/>
              <a:t>, μαγνητικοί τομογράφοι, κ.λπ.) </a:t>
            </a:r>
            <a:r>
              <a:rPr lang="el-GR" dirty="0" smtClean="0"/>
              <a:t>.</a:t>
            </a:r>
            <a:endParaRPr lang="el-GR" dirty="0"/>
          </a:p>
          <a:p>
            <a:endParaRPr lang="el-GR" dirty="0"/>
          </a:p>
        </p:txBody>
      </p:sp>
      <p:sp>
        <p:nvSpPr>
          <p:cNvPr id="5" name="Text Placeholder 4"/>
          <p:cNvSpPr>
            <a:spLocks noGrp="1"/>
          </p:cNvSpPr>
          <p:nvPr>
            <p:ph type="body" sz="quarter" idx="3"/>
          </p:nvPr>
        </p:nvSpPr>
        <p:spPr>
          <a:xfrm>
            <a:off x="3558055" y="2603502"/>
            <a:ext cx="4100046" cy="576262"/>
          </a:xfrm>
        </p:spPr>
        <p:txBody>
          <a:bodyPr/>
          <a:lstStyle/>
          <a:p>
            <a:r>
              <a:rPr lang="el-GR" dirty="0" smtClean="0"/>
              <a:t>ΗΛΕΚΤΡΙΚΕΣ ΜΗΧΑΝΕΣ</a:t>
            </a:r>
            <a:endParaRPr lang="el-GR" dirty="0"/>
          </a:p>
        </p:txBody>
      </p:sp>
      <p:sp>
        <p:nvSpPr>
          <p:cNvPr id="8" name="Text Placeholder 7"/>
          <p:cNvSpPr>
            <a:spLocks noGrp="1"/>
          </p:cNvSpPr>
          <p:nvPr>
            <p:ph type="body" sz="half" idx="16"/>
          </p:nvPr>
        </p:nvSpPr>
        <p:spPr>
          <a:xfrm>
            <a:off x="3756817" y="3315481"/>
            <a:ext cx="3145380" cy="2833495"/>
          </a:xfrm>
        </p:spPr>
        <p:txBody>
          <a:bodyPr>
            <a:normAutofit lnSpcReduction="10000"/>
          </a:bodyPr>
          <a:lstStyle/>
          <a:p>
            <a:r>
              <a:rPr lang="el-GR" sz="2000" dirty="0"/>
              <a:t>Προβλέπεται η χρήση υπεραγώγιμου </a:t>
            </a:r>
            <a:r>
              <a:rPr lang="el-GR" sz="2000" dirty="0" smtClean="0"/>
              <a:t>επαγωγέα </a:t>
            </a:r>
            <a:r>
              <a:rPr lang="el-GR" sz="2000" dirty="0"/>
              <a:t>στις ηλεκτρικές μηχανές, με </a:t>
            </a:r>
            <a:r>
              <a:rPr lang="el-GR" sz="2000" dirty="0" smtClean="0"/>
              <a:t>αποτέλεσμα την </a:t>
            </a:r>
            <a:r>
              <a:rPr lang="el-GR" sz="2000" dirty="0"/>
              <a:t>εξασφάλιση υψηλών μαγνητικών </a:t>
            </a:r>
            <a:r>
              <a:rPr lang="el-GR" sz="2000" dirty="0" smtClean="0"/>
              <a:t>εντάσεων </a:t>
            </a:r>
            <a:r>
              <a:rPr lang="el-GR" sz="2000" dirty="0"/>
              <a:t>και την εξοικονόμηση όγκου.</a:t>
            </a:r>
          </a:p>
          <a:p>
            <a:endParaRPr lang="el-GR" dirty="0"/>
          </a:p>
        </p:txBody>
      </p:sp>
      <p:sp>
        <p:nvSpPr>
          <p:cNvPr id="6" name="Text Placeholder 5"/>
          <p:cNvSpPr>
            <a:spLocks noGrp="1"/>
          </p:cNvSpPr>
          <p:nvPr>
            <p:ph type="body" sz="quarter" idx="13"/>
          </p:nvPr>
        </p:nvSpPr>
        <p:spPr>
          <a:xfrm>
            <a:off x="6701475" y="2922100"/>
            <a:ext cx="5039421" cy="576261"/>
          </a:xfrm>
        </p:spPr>
        <p:txBody>
          <a:bodyPr/>
          <a:lstStyle/>
          <a:p>
            <a:pPr algn="ctr"/>
            <a:r>
              <a:rPr lang="el-GR" dirty="0" smtClean="0"/>
              <a:t>ΜΕΤΑΦΟΡΑ ΗΛΕΚΤΡΙΚΗΣ ΕΝΕΡΓΕΙΑΣ</a:t>
            </a:r>
            <a:endParaRPr lang="el-GR" dirty="0"/>
          </a:p>
        </p:txBody>
      </p:sp>
      <p:sp>
        <p:nvSpPr>
          <p:cNvPr id="9" name="Text Placeholder 8"/>
          <p:cNvSpPr>
            <a:spLocks noGrp="1"/>
          </p:cNvSpPr>
          <p:nvPr>
            <p:ph type="body" sz="half" idx="17"/>
          </p:nvPr>
        </p:nvSpPr>
        <p:spPr>
          <a:xfrm>
            <a:off x="7850124" y="3498361"/>
            <a:ext cx="3164719" cy="2833493"/>
          </a:xfrm>
        </p:spPr>
        <p:txBody>
          <a:bodyPr>
            <a:normAutofit/>
          </a:bodyPr>
          <a:lstStyle/>
          <a:p>
            <a:r>
              <a:rPr lang="el-GR" sz="2000" dirty="0"/>
              <a:t>Προβλέπεται η χρήση υπεραγώγιμων </a:t>
            </a:r>
            <a:r>
              <a:rPr lang="el-GR" sz="2000" dirty="0" smtClean="0"/>
              <a:t>συρμάτων</a:t>
            </a:r>
            <a:r>
              <a:rPr lang="el-GR" sz="2000" dirty="0"/>
              <a:t>, που θα μεταφέρουν ηλεκτρικό </a:t>
            </a:r>
            <a:r>
              <a:rPr lang="el-GR" sz="2000" dirty="0" smtClean="0"/>
              <a:t>ρεύμα υψηλής </a:t>
            </a:r>
            <a:r>
              <a:rPr lang="el-GR" sz="2000" dirty="0"/>
              <a:t>πυκνότητας.</a:t>
            </a:r>
          </a:p>
        </p:txBody>
      </p:sp>
    </p:spTree>
    <p:extLst>
      <p:ext uri="{BB962C8B-B14F-4D97-AF65-F5344CB8AC3E}">
        <p14:creationId xmlns:p14="http://schemas.microsoft.com/office/powerpoint/2010/main" val="29201390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7259" y="2581992"/>
            <a:ext cx="3129168" cy="576262"/>
          </a:xfrm>
        </p:spPr>
        <p:txBody>
          <a:bodyPr/>
          <a:lstStyle/>
          <a:p>
            <a:r>
              <a:rPr lang="el-GR" dirty="0" smtClean="0"/>
              <a:t>ΜΑΖΙΚΕΣ ΜΕΤΑΦΟΡΕΣ</a:t>
            </a:r>
            <a:endParaRPr lang="el-GR" dirty="0"/>
          </a:p>
        </p:txBody>
      </p:sp>
      <p:sp>
        <p:nvSpPr>
          <p:cNvPr id="4" name="Text Placeholder 3"/>
          <p:cNvSpPr>
            <a:spLocks noGrp="1"/>
          </p:cNvSpPr>
          <p:nvPr>
            <p:ph type="body" sz="quarter" idx="3"/>
          </p:nvPr>
        </p:nvSpPr>
        <p:spPr>
          <a:xfrm>
            <a:off x="4485972" y="2581992"/>
            <a:ext cx="3145380" cy="576262"/>
          </a:xfrm>
        </p:spPr>
        <p:txBody>
          <a:bodyPr/>
          <a:lstStyle/>
          <a:p>
            <a:r>
              <a:rPr lang="el-GR" dirty="0" smtClean="0"/>
              <a:t>ΗΛΕΚΤΡΟΝΙΚΟΙ ΥΠΟΛΟΓΙΣΤΕΣ</a:t>
            </a:r>
            <a:endParaRPr lang="el-GR" dirty="0"/>
          </a:p>
        </p:txBody>
      </p:sp>
      <p:sp>
        <p:nvSpPr>
          <p:cNvPr id="5" name="Text Placeholder 4"/>
          <p:cNvSpPr>
            <a:spLocks noGrp="1"/>
          </p:cNvSpPr>
          <p:nvPr>
            <p:ph type="body" sz="quarter" idx="13"/>
          </p:nvPr>
        </p:nvSpPr>
        <p:spPr>
          <a:xfrm>
            <a:off x="7979506" y="2579280"/>
            <a:ext cx="3161029" cy="576261"/>
          </a:xfrm>
        </p:spPr>
        <p:txBody>
          <a:bodyPr/>
          <a:lstStyle/>
          <a:p>
            <a:r>
              <a:rPr lang="el-GR" dirty="0" smtClean="0"/>
              <a:t>ΜΕΤΡΗΤΙΤΙΚΗ ΤΕΧΝΟΛΟΓΙΑ</a:t>
            </a:r>
            <a:endParaRPr lang="el-GR" dirty="0"/>
          </a:p>
        </p:txBody>
      </p:sp>
      <p:sp>
        <p:nvSpPr>
          <p:cNvPr id="6" name="Text Placeholder 5"/>
          <p:cNvSpPr>
            <a:spLocks noGrp="1"/>
          </p:cNvSpPr>
          <p:nvPr>
            <p:ph type="body" sz="half" idx="15"/>
          </p:nvPr>
        </p:nvSpPr>
        <p:spPr>
          <a:xfrm>
            <a:off x="697259" y="3205008"/>
            <a:ext cx="3000875" cy="2833496"/>
          </a:xfrm>
        </p:spPr>
        <p:txBody>
          <a:bodyPr>
            <a:normAutofit fontScale="92500" lnSpcReduction="10000"/>
          </a:bodyPr>
          <a:lstStyle/>
          <a:p>
            <a:r>
              <a:rPr lang="el-GR" sz="2000" dirty="0" smtClean="0"/>
              <a:t>Εφαρμογή υπεραγώγιμων υλικών για την κατασκευή του "απωθούμενου τραίνου", όπου η δράση </a:t>
            </a:r>
            <a:r>
              <a:rPr lang="el-GR" sz="2000" dirty="0"/>
              <a:t>ισχυρών μαγνητικών πεδίων είναι </a:t>
            </a:r>
            <a:r>
              <a:rPr lang="el-GR" sz="2000" dirty="0" smtClean="0"/>
              <a:t>απαραίτητη για την ανάπτυξη μεγάλων απωστικών </a:t>
            </a:r>
            <a:r>
              <a:rPr lang="el-GR" sz="2000" dirty="0"/>
              <a:t>δυνάμεων.</a:t>
            </a:r>
          </a:p>
          <a:p>
            <a:endParaRPr lang="el-GR" dirty="0"/>
          </a:p>
        </p:txBody>
      </p:sp>
      <p:sp>
        <p:nvSpPr>
          <p:cNvPr id="7" name="Text Placeholder 6"/>
          <p:cNvSpPr>
            <a:spLocks noGrp="1"/>
          </p:cNvSpPr>
          <p:nvPr>
            <p:ph type="body" sz="half" idx="16"/>
          </p:nvPr>
        </p:nvSpPr>
        <p:spPr>
          <a:xfrm>
            <a:off x="4485972" y="3228870"/>
            <a:ext cx="3145380" cy="2833495"/>
          </a:xfrm>
        </p:spPr>
        <p:txBody>
          <a:bodyPr>
            <a:noAutofit/>
          </a:bodyPr>
          <a:lstStyle/>
          <a:p>
            <a:r>
              <a:rPr lang="el-GR" sz="2000" dirty="0"/>
              <a:t>Η χρήση των υπεραγώγιμων υλικών </a:t>
            </a:r>
            <a:r>
              <a:rPr lang="el-GR" sz="2000" dirty="0" smtClean="0"/>
              <a:t>στην τεχνολογία </a:t>
            </a:r>
            <a:r>
              <a:rPr lang="el-GR" sz="2000" dirty="0"/>
              <a:t>των micro-switches θα </a:t>
            </a:r>
            <a:r>
              <a:rPr lang="el-GR" sz="2000" dirty="0" smtClean="0"/>
              <a:t>φέρει μεγάλη </a:t>
            </a:r>
            <a:r>
              <a:rPr lang="el-GR" sz="2000" dirty="0"/>
              <a:t>βελτίωση στην ταχύτητα </a:t>
            </a:r>
            <a:r>
              <a:rPr lang="el-GR" sz="2000" dirty="0" smtClean="0"/>
              <a:t>επεξεργασίας </a:t>
            </a:r>
            <a:r>
              <a:rPr lang="el-GR" sz="2000" dirty="0"/>
              <a:t>σήματος.</a:t>
            </a:r>
          </a:p>
        </p:txBody>
      </p:sp>
      <p:sp>
        <p:nvSpPr>
          <p:cNvPr id="8" name="Text Placeholder 7"/>
          <p:cNvSpPr>
            <a:spLocks noGrp="1"/>
          </p:cNvSpPr>
          <p:nvPr>
            <p:ph type="body" sz="half" idx="17"/>
          </p:nvPr>
        </p:nvSpPr>
        <p:spPr>
          <a:xfrm>
            <a:off x="7913332" y="3205008"/>
            <a:ext cx="3164719" cy="2833493"/>
          </a:xfrm>
        </p:spPr>
        <p:txBody>
          <a:bodyPr>
            <a:normAutofit/>
          </a:bodyPr>
          <a:lstStyle/>
          <a:p>
            <a:r>
              <a:rPr lang="el-GR" sz="2000" dirty="0"/>
              <a:t>Με την αξιοποίηση του φαινομένου </a:t>
            </a:r>
            <a:r>
              <a:rPr lang="el-GR" sz="2000" dirty="0" smtClean="0"/>
              <a:t>Josephson είναι </a:t>
            </a:r>
            <a:r>
              <a:rPr lang="el-GR" sz="2000" dirty="0"/>
              <a:t>δυνατή η κατασκευή </a:t>
            </a:r>
            <a:r>
              <a:rPr lang="el-GR" sz="2000" dirty="0" smtClean="0"/>
              <a:t>ευαίσθητων </a:t>
            </a:r>
            <a:r>
              <a:rPr lang="el-GR" sz="2000" dirty="0"/>
              <a:t>μετρητικών οργάνων (AC/DC SQUIDS).</a:t>
            </a:r>
          </a:p>
        </p:txBody>
      </p:sp>
    </p:spTree>
    <p:extLst>
      <p:ext uri="{BB962C8B-B14F-4D97-AF65-F5344CB8AC3E}">
        <p14:creationId xmlns:p14="http://schemas.microsoft.com/office/powerpoint/2010/main" val="10120891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9610" y="2176780"/>
            <a:ext cx="4825157" cy="576262"/>
          </a:xfrm>
        </p:spPr>
        <p:txBody>
          <a:bodyPr/>
          <a:lstStyle/>
          <a:p>
            <a:r>
              <a:rPr lang="el-GR" dirty="0" smtClean="0"/>
              <a:t>ΙΑΤΡΙΚΗ</a:t>
            </a:r>
            <a:endParaRPr lang="el-GR" dirty="0"/>
          </a:p>
        </p:txBody>
      </p:sp>
      <p:sp>
        <p:nvSpPr>
          <p:cNvPr id="4" name="Content Placeholder 3"/>
          <p:cNvSpPr>
            <a:spLocks noGrp="1"/>
          </p:cNvSpPr>
          <p:nvPr>
            <p:ph sz="half" idx="2"/>
          </p:nvPr>
        </p:nvSpPr>
        <p:spPr>
          <a:xfrm>
            <a:off x="1069610" y="2753042"/>
            <a:ext cx="4825158" cy="2840039"/>
          </a:xfrm>
        </p:spPr>
        <p:txBody>
          <a:bodyPr>
            <a:normAutofit/>
          </a:bodyPr>
          <a:lstStyle/>
          <a:p>
            <a:pPr marL="0" indent="0">
              <a:buNone/>
            </a:pPr>
            <a:r>
              <a:rPr lang="el-GR" sz="2000" dirty="0"/>
              <a:t>Με τη χρήση μαγνητικών τομογράφων και</a:t>
            </a:r>
          </a:p>
          <a:p>
            <a:pPr marL="0" indent="0">
              <a:buNone/>
            </a:pPr>
            <a:r>
              <a:rPr lang="el-GR" sz="2000" dirty="0"/>
              <a:t>άλλων ευαίσθητων μαγνητικών οργάνων.</a:t>
            </a:r>
          </a:p>
        </p:txBody>
      </p:sp>
      <p:sp>
        <p:nvSpPr>
          <p:cNvPr id="5" name="Text Placeholder 4"/>
          <p:cNvSpPr>
            <a:spLocks noGrp="1"/>
          </p:cNvSpPr>
          <p:nvPr>
            <p:ph type="body" sz="quarter" idx="3"/>
          </p:nvPr>
        </p:nvSpPr>
        <p:spPr>
          <a:xfrm>
            <a:off x="6208708" y="2176780"/>
            <a:ext cx="4825159" cy="576262"/>
          </a:xfrm>
        </p:spPr>
        <p:txBody>
          <a:bodyPr/>
          <a:lstStyle/>
          <a:p>
            <a:r>
              <a:rPr lang="el-GR" dirty="0" smtClean="0"/>
              <a:t>ΠΥΡΗΝΙΚΗ ΦΥΣΙΚΗ </a:t>
            </a:r>
            <a:endParaRPr lang="el-GR" dirty="0"/>
          </a:p>
        </p:txBody>
      </p:sp>
      <p:sp>
        <p:nvSpPr>
          <p:cNvPr id="6" name="Content Placeholder 5"/>
          <p:cNvSpPr>
            <a:spLocks noGrp="1"/>
          </p:cNvSpPr>
          <p:nvPr>
            <p:ph sz="quarter" idx="4"/>
          </p:nvPr>
        </p:nvSpPr>
        <p:spPr>
          <a:xfrm>
            <a:off x="6208709" y="2753042"/>
            <a:ext cx="4825159" cy="2840039"/>
          </a:xfrm>
        </p:spPr>
        <p:txBody>
          <a:bodyPr>
            <a:normAutofit/>
          </a:bodyPr>
          <a:lstStyle/>
          <a:p>
            <a:pPr marL="0" indent="0">
              <a:buNone/>
            </a:pPr>
            <a:r>
              <a:rPr lang="el-GR" sz="2000" dirty="0"/>
              <a:t>Χρησιμοποιούνται μεγάλης ισχύος </a:t>
            </a:r>
            <a:r>
              <a:rPr lang="el-GR" sz="2000" dirty="0" smtClean="0"/>
              <a:t>ηλεκτρομαγνήτες </a:t>
            </a:r>
            <a:r>
              <a:rPr lang="el-GR" sz="2000" dirty="0"/>
              <a:t>στους επιταχυντές </a:t>
            </a:r>
            <a:r>
              <a:rPr lang="el-GR" sz="2000" dirty="0" smtClean="0"/>
              <a:t>σωματιδίων </a:t>
            </a:r>
            <a:r>
              <a:rPr lang="el-GR" sz="2000" dirty="0"/>
              <a:t>(SSC: Superconductor Super Collider).</a:t>
            </a:r>
          </a:p>
        </p:txBody>
      </p:sp>
      <p:pic>
        <p:nvPicPr>
          <p:cNvPr id="7" name="Picture 6"/>
          <p:cNvPicPr>
            <a:picLocks noChangeAspect="1"/>
          </p:cNvPicPr>
          <p:nvPr/>
        </p:nvPicPr>
        <p:blipFill>
          <a:blip r:embed="rId2"/>
          <a:stretch>
            <a:fillRect/>
          </a:stretch>
        </p:blipFill>
        <p:spPr>
          <a:xfrm>
            <a:off x="2569676" y="4173061"/>
            <a:ext cx="6650181" cy="2637203"/>
          </a:xfrm>
          <a:prstGeom prst="rect">
            <a:avLst/>
          </a:prstGeom>
        </p:spPr>
      </p:pic>
    </p:spTree>
    <p:extLst>
      <p:ext uri="{BB962C8B-B14F-4D97-AF65-F5344CB8AC3E}">
        <p14:creationId xmlns:p14="http://schemas.microsoft.com/office/powerpoint/2010/main" val="26740109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6600" b="1" dirty="0" smtClean="0">
                <a:solidFill>
                  <a:schemeClr val="bg2">
                    <a:lumMod val="10000"/>
                  </a:schemeClr>
                </a:solidFill>
              </a:rPr>
              <a:t>ΒΙΒΛΙΟΓΡΑΦΙΑ</a:t>
            </a:r>
            <a:endParaRPr lang="el-GR" sz="6600" b="1" dirty="0">
              <a:solidFill>
                <a:schemeClr val="bg2">
                  <a:lumMod val="10000"/>
                </a:schemeClr>
              </a:solidFill>
            </a:endParaRPr>
          </a:p>
        </p:txBody>
      </p:sp>
      <p:sp>
        <p:nvSpPr>
          <p:cNvPr id="4" name="Content Placeholder 3"/>
          <p:cNvSpPr>
            <a:spLocks noGrp="1"/>
          </p:cNvSpPr>
          <p:nvPr>
            <p:ph idx="1"/>
          </p:nvPr>
        </p:nvSpPr>
        <p:spPr/>
        <p:txBody>
          <a:bodyPr/>
          <a:lstStyle/>
          <a:p>
            <a:pPr marL="0" indent="0">
              <a:buNone/>
            </a:pPr>
            <a:r>
              <a:rPr lang="en-US" dirty="0">
                <a:solidFill>
                  <a:schemeClr val="bg2">
                    <a:lumMod val="10000"/>
                  </a:schemeClr>
                </a:solidFill>
                <a:hlinkClick r:id="rId2"/>
              </a:rPr>
              <a:t>http://</a:t>
            </a:r>
            <a:r>
              <a:rPr lang="en-US" dirty="0" smtClean="0">
                <a:solidFill>
                  <a:schemeClr val="bg2">
                    <a:lumMod val="10000"/>
                  </a:schemeClr>
                </a:solidFill>
                <a:hlinkClick r:id="rId2"/>
              </a:rPr>
              <a:t>courseware.mech.ntua.gr/ml00001/mathimata/c-Superconductors-1.pdf</a:t>
            </a:r>
            <a:endParaRPr lang="el-GR" dirty="0" smtClean="0">
              <a:solidFill>
                <a:schemeClr val="bg2">
                  <a:lumMod val="10000"/>
                </a:schemeClr>
              </a:solidFill>
            </a:endParaRPr>
          </a:p>
          <a:p>
            <a:pPr marL="0" indent="0">
              <a:buNone/>
            </a:pPr>
            <a:r>
              <a:rPr lang="en-US" dirty="0">
                <a:solidFill>
                  <a:schemeClr val="bg2">
                    <a:lumMod val="10000"/>
                  </a:schemeClr>
                </a:solidFill>
                <a:hlinkClick r:id="rId3"/>
              </a:rPr>
              <a:t>http://</a:t>
            </a:r>
            <a:r>
              <a:rPr lang="en-US" dirty="0" smtClean="0">
                <a:solidFill>
                  <a:schemeClr val="bg2">
                    <a:lumMod val="10000"/>
                  </a:schemeClr>
                </a:solidFill>
                <a:hlinkClick r:id="rId3"/>
              </a:rPr>
              <a:t>www.physics4u.gr/articles/2003/superconductivity.html</a:t>
            </a:r>
            <a:endParaRPr lang="el-GR" dirty="0" smtClean="0">
              <a:solidFill>
                <a:schemeClr val="bg2">
                  <a:lumMod val="10000"/>
                </a:schemeClr>
              </a:solidFill>
            </a:endParaRPr>
          </a:p>
          <a:p>
            <a:pPr marL="0" indent="0">
              <a:buNone/>
            </a:pPr>
            <a:r>
              <a:rPr lang="en-US" dirty="0">
                <a:solidFill>
                  <a:schemeClr val="bg2">
                    <a:lumMod val="10000"/>
                  </a:schemeClr>
                </a:solidFill>
                <a:hlinkClick r:id="rId4"/>
              </a:rPr>
              <a:t>https://www.google.gr/search?q=</a:t>
            </a:r>
            <a:r>
              <a:rPr lang="el-GR" dirty="0">
                <a:solidFill>
                  <a:schemeClr val="bg2">
                    <a:lumMod val="10000"/>
                  </a:schemeClr>
                </a:solidFill>
                <a:hlinkClick r:id="rId4"/>
              </a:rPr>
              <a:t>ΥΠΕΡΑΓΩΓΟΙ&amp;</a:t>
            </a:r>
            <a:r>
              <a:rPr lang="en-US" dirty="0" err="1" smtClean="0">
                <a:solidFill>
                  <a:schemeClr val="bg2">
                    <a:lumMod val="10000"/>
                  </a:schemeClr>
                </a:solidFill>
                <a:hlinkClick r:id="rId4"/>
              </a:rPr>
              <a:t>espv</a:t>
            </a:r>
            <a:r>
              <a:rPr lang="en-US" dirty="0" smtClean="0">
                <a:solidFill>
                  <a:schemeClr val="bg2">
                    <a:lumMod val="10000"/>
                  </a:schemeClr>
                </a:solidFill>
                <a:hlinkClick r:id="rId4"/>
              </a:rPr>
              <a:t>=2&amp;biw=1280&amp;bih=699&amp;source=</a:t>
            </a:r>
            <a:r>
              <a:rPr lang="en-US" dirty="0" err="1" smtClean="0">
                <a:solidFill>
                  <a:schemeClr val="bg2">
                    <a:lumMod val="10000"/>
                  </a:schemeClr>
                </a:solidFill>
                <a:hlinkClick r:id="rId4"/>
              </a:rPr>
              <a:t>lnms&amp;tbm</a:t>
            </a:r>
            <a:r>
              <a:rPr lang="en-US" dirty="0" smtClean="0">
                <a:solidFill>
                  <a:schemeClr val="bg2">
                    <a:lumMod val="10000"/>
                  </a:schemeClr>
                </a:solidFill>
                <a:hlinkClick r:id="rId4"/>
              </a:rPr>
              <a:t>=</a:t>
            </a:r>
            <a:r>
              <a:rPr lang="en-US" dirty="0" err="1" smtClean="0">
                <a:solidFill>
                  <a:schemeClr val="bg2">
                    <a:lumMod val="10000"/>
                  </a:schemeClr>
                </a:solidFill>
                <a:hlinkClick r:id="rId4"/>
              </a:rPr>
              <a:t>isch&amp;sa</a:t>
            </a:r>
            <a:r>
              <a:rPr lang="en-US" dirty="0" smtClean="0">
                <a:solidFill>
                  <a:schemeClr val="bg2">
                    <a:lumMod val="10000"/>
                  </a:schemeClr>
                </a:solidFill>
                <a:hlinkClick r:id="rId4"/>
              </a:rPr>
              <a:t>=</a:t>
            </a:r>
            <a:r>
              <a:rPr lang="en-US" dirty="0" err="1" smtClean="0">
                <a:solidFill>
                  <a:schemeClr val="bg2">
                    <a:lumMod val="10000"/>
                  </a:schemeClr>
                </a:solidFill>
                <a:hlinkClick r:id="rId4"/>
              </a:rPr>
              <a:t>X&amp;ved</a:t>
            </a:r>
            <a:r>
              <a:rPr lang="en-US" dirty="0" smtClean="0">
                <a:solidFill>
                  <a:schemeClr val="bg2">
                    <a:lumMod val="10000"/>
                  </a:schemeClr>
                </a:solidFill>
                <a:hlinkClick r:id="rId4"/>
              </a:rPr>
              <a:t>=0ahUKEwiW567X2LHLAhWKES</a:t>
            </a:r>
            <a:endParaRPr lang="el-GR" dirty="0" smtClean="0">
              <a:solidFill>
                <a:schemeClr val="bg2">
                  <a:lumMod val="10000"/>
                </a:schemeClr>
              </a:solidFill>
            </a:endParaRPr>
          </a:p>
          <a:p>
            <a:pPr marL="0" indent="0">
              <a:buNone/>
            </a:pPr>
            <a:r>
              <a:rPr lang="en-US" dirty="0">
                <a:solidFill>
                  <a:schemeClr val="bg2">
                    <a:lumMod val="10000"/>
                  </a:schemeClr>
                </a:solidFill>
                <a:hlinkClick r:id="rId3"/>
              </a:rPr>
              <a:t>http://</a:t>
            </a:r>
            <a:r>
              <a:rPr lang="en-US" dirty="0" smtClean="0">
                <a:solidFill>
                  <a:schemeClr val="bg2">
                    <a:lumMod val="10000"/>
                  </a:schemeClr>
                </a:solidFill>
                <a:hlinkClick r:id="rId3"/>
              </a:rPr>
              <a:t>www.physics4u.gr/articles/2003/superconductivity.html</a:t>
            </a:r>
            <a:endParaRPr lang="el-GR" dirty="0" smtClean="0">
              <a:solidFill>
                <a:schemeClr val="bg2">
                  <a:lumMod val="10000"/>
                </a:schemeClr>
              </a:solidFill>
            </a:endParaRPr>
          </a:p>
          <a:p>
            <a:pPr marL="0" indent="0">
              <a:buNone/>
            </a:pPr>
            <a:endParaRPr lang="el-GR" dirty="0"/>
          </a:p>
        </p:txBody>
      </p:sp>
    </p:spTree>
    <p:extLst>
      <p:ext uri="{BB962C8B-B14F-4D97-AF65-F5344CB8AC3E}">
        <p14:creationId xmlns:p14="http://schemas.microsoft.com/office/powerpoint/2010/main" val="3914891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171" y="3412068"/>
            <a:ext cx="8761413" cy="706964"/>
          </a:xfrm>
        </p:spPr>
        <p:txBody>
          <a:bodyPr/>
          <a:lstStyle/>
          <a:p>
            <a:pPr algn="ctr"/>
            <a:r>
              <a:rPr lang="el-GR" sz="18000" b="1" dirty="0" smtClean="0">
                <a:solidFill>
                  <a:schemeClr val="bg2">
                    <a:lumMod val="10000"/>
                  </a:schemeClr>
                </a:solidFill>
              </a:rPr>
              <a:t>ΤΕΛΟΣ</a:t>
            </a:r>
            <a:endParaRPr lang="el-GR" sz="18000" b="1" dirty="0">
              <a:solidFill>
                <a:schemeClr val="bg2">
                  <a:lumMod val="10000"/>
                </a:schemeClr>
              </a:solidFill>
            </a:endParaRPr>
          </a:p>
        </p:txBody>
      </p:sp>
    </p:spTree>
    <p:extLst>
      <p:ext uri="{BB962C8B-B14F-4D97-AF65-F5344CB8AC3E}">
        <p14:creationId xmlns:p14="http://schemas.microsoft.com/office/powerpoint/2010/main" val="13168687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4800" b="1" dirty="0" smtClean="0">
                <a:solidFill>
                  <a:schemeClr val="tx1"/>
                </a:solidFill>
              </a:rPr>
              <a:t>ΤΙ ΕΙΝΑΙ ΥΠΕΡΑΓΩΓΙΜΟΤΗΤΑ </a:t>
            </a:r>
            <a:endParaRPr lang="el-GR" sz="4800" b="1" dirty="0">
              <a:solidFill>
                <a:schemeClr val="tx1"/>
              </a:solidFill>
            </a:endParaRPr>
          </a:p>
        </p:txBody>
      </p:sp>
      <p:sp>
        <p:nvSpPr>
          <p:cNvPr id="3" name="Content Placeholder 2"/>
          <p:cNvSpPr>
            <a:spLocks noGrp="1"/>
          </p:cNvSpPr>
          <p:nvPr>
            <p:ph idx="1"/>
          </p:nvPr>
        </p:nvSpPr>
        <p:spPr>
          <a:xfrm>
            <a:off x="134112" y="2249932"/>
            <a:ext cx="11399520" cy="3416300"/>
          </a:xfrm>
        </p:spPr>
        <p:txBody>
          <a:bodyPr>
            <a:noAutofit/>
          </a:bodyPr>
          <a:lstStyle/>
          <a:p>
            <a:pPr marL="0" indent="0">
              <a:buNone/>
            </a:pPr>
            <a:r>
              <a:rPr lang="el-GR" dirty="0" smtClean="0">
                <a:solidFill>
                  <a:schemeClr val="tx1"/>
                </a:solidFill>
              </a:rPr>
              <a:t>Υπεραγωγιμότητα </a:t>
            </a:r>
            <a:r>
              <a:rPr lang="el-GR" dirty="0">
                <a:solidFill>
                  <a:schemeClr val="tx1"/>
                </a:solidFill>
              </a:rPr>
              <a:t>είναι ένα φαινόμενο που εμφανίζεται σε μερικά υλικά, σύμφωνα με το οποίο, όταν αυτά ψυχθούν κάτω από μια κρίσιμη θερμοκρασία Τc αυτά εμφανίζουν τις εξής δύο ιδιότητες:</a:t>
            </a:r>
          </a:p>
          <a:p>
            <a:endParaRPr lang="el-GR" dirty="0">
              <a:solidFill>
                <a:schemeClr val="tx1"/>
              </a:solidFill>
            </a:endParaRPr>
          </a:p>
          <a:p>
            <a:r>
              <a:rPr lang="el-GR" dirty="0">
                <a:solidFill>
                  <a:schemeClr val="tx1"/>
                </a:solidFill>
              </a:rPr>
              <a:t>Μηδενική ηλεκτρική αντίσταση</a:t>
            </a:r>
          </a:p>
          <a:p>
            <a:r>
              <a:rPr lang="el-GR" dirty="0">
                <a:solidFill>
                  <a:schemeClr val="tx1"/>
                </a:solidFill>
              </a:rPr>
              <a:t>Τέλειο διαμαγνητισμό (φαινόμενο Meissner)</a:t>
            </a:r>
          </a:p>
          <a:p>
            <a:pPr marL="0" indent="0">
              <a:buNone/>
            </a:pPr>
            <a:endParaRPr lang="el-GR" dirty="0" smtClean="0">
              <a:solidFill>
                <a:schemeClr val="tx1"/>
              </a:solidFill>
            </a:endParaRPr>
          </a:p>
          <a:p>
            <a:pPr marL="0" indent="0">
              <a:buNone/>
            </a:pPr>
            <a:r>
              <a:rPr lang="el-GR" dirty="0" smtClean="0">
                <a:solidFill>
                  <a:schemeClr val="tx1"/>
                </a:solidFill>
              </a:rPr>
              <a:t>Μηδενική </a:t>
            </a:r>
            <a:r>
              <a:rPr lang="el-GR" dirty="0">
                <a:solidFill>
                  <a:schemeClr val="tx1"/>
                </a:solidFill>
              </a:rPr>
              <a:t>ηλεκτρική αντίσταση σημαίνει ότι δεν δαπανάται καθόλου ενέργεια ως θερμότητα όταν το υλικό διαρρέετε από ηλεκτρικό ρεύμα. </a:t>
            </a:r>
          </a:p>
          <a:p>
            <a:pPr marL="0" indent="0">
              <a:buNone/>
            </a:pPr>
            <a:endParaRPr lang="el-GR" dirty="0" smtClean="0">
              <a:solidFill>
                <a:schemeClr val="tx1"/>
              </a:solidFill>
            </a:endParaRPr>
          </a:p>
          <a:p>
            <a:pPr marL="0" indent="0">
              <a:buNone/>
            </a:pPr>
            <a:r>
              <a:rPr lang="el-GR" dirty="0" smtClean="0">
                <a:solidFill>
                  <a:schemeClr val="tx1"/>
                </a:solidFill>
              </a:rPr>
              <a:t>Η </a:t>
            </a:r>
            <a:r>
              <a:rPr lang="el-GR" dirty="0">
                <a:solidFill>
                  <a:schemeClr val="tx1"/>
                </a:solidFill>
              </a:rPr>
              <a:t>δεύτερη από τις ιδιότητες</a:t>
            </a:r>
            <a:r>
              <a:rPr lang="el-GR" dirty="0" smtClean="0">
                <a:solidFill>
                  <a:schemeClr val="tx1"/>
                </a:solidFill>
              </a:rPr>
              <a:t>, ο </a:t>
            </a:r>
            <a:r>
              <a:rPr lang="el-GR" dirty="0">
                <a:solidFill>
                  <a:schemeClr val="tx1"/>
                </a:solidFill>
              </a:rPr>
              <a:t>τέλειος διαμαγνητισμός σημαίνει ότι το υπεραγώγιμο υλικό απωθεί εκτός της μάζας του όλες τις δυναμικές γραμμές ενός μαγνητικού πεδίου, οι οποίες αν το υλικό ήταν σε κανονική αγώγιμη κατάσταση θα το διαπερνούσαν. </a:t>
            </a:r>
          </a:p>
        </p:txBody>
      </p:sp>
      <p:pic>
        <p:nvPicPr>
          <p:cNvPr id="4" name="Picture 3"/>
          <p:cNvPicPr>
            <a:picLocks noChangeAspect="1"/>
          </p:cNvPicPr>
          <p:nvPr/>
        </p:nvPicPr>
        <p:blipFill>
          <a:blip r:embed="rId2"/>
          <a:stretch>
            <a:fillRect/>
          </a:stretch>
        </p:blipFill>
        <p:spPr>
          <a:xfrm>
            <a:off x="7828946" y="2998090"/>
            <a:ext cx="2558638" cy="1472638"/>
          </a:xfrm>
          <a:prstGeom prst="rect">
            <a:avLst/>
          </a:prstGeom>
        </p:spPr>
      </p:pic>
    </p:spTree>
    <p:extLst>
      <p:ext uri="{BB962C8B-B14F-4D97-AF65-F5344CB8AC3E}">
        <p14:creationId xmlns:p14="http://schemas.microsoft.com/office/powerpoint/2010/main" val="37873827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16" y="973668"/>
            <a:ext cx="11021568" cy="903900"/>
          </a:xfrm>
        </p:spPr>
        <p:txBody>
          <a:bodyPr/>
          <a:lstStyle/>
          <a:p>
            <a:r>
              <a:rPr lang="el-GR" sz="4300" b="1" dirty="0" smtClean="0">
                <a:solidFill>
                  <a:schemeClr val="tx1"/>
                </a:solidFill>
              </a:rPr>
              <a:t>ΠΩΣ ΑΝΑΚΑΛΥΦΘΗΚΑΝ ΟΙ ΥΠΕΡΑΓΩΓΟΙ</a:t>
            </a:r>
            <a:endParaRPr lang="el-GR" sz="4300" b="1" dirty="0">
              <a:solidFill>
                <a:schemeClr val="tx1"/>
              </a:solidFill>
            </a:endParaRPr>
          </a:p>
        </p:txBody>
      </p:sp>
      <p:sp>
        <p:nvSpPr>
          <p:cNvPr id="6" name="Content Placeholder 5"/>
          <p:cNvSpPr>
            <a:spLocks noGrp="1"/>
          </p:cNvSpPr>
          <p:nvPr>
            <p:ph idx="1"/>
          </p:nvPr>
        </p:nvSpPr>
        <p:spPr>
          <a:xfrm>
            <a:off x="585216" y="2340864"/>
            <a:ext cx="11326368" cy="3678936"/>
          </a:xfrm>
        </p:spPr>
        <p:txBody>
          <a:bodyPr/>
          <a:lstStyle/>
          <a:p>
            <a:pPr marL="0" indent="0">
              <a:buNone/>
            </a:pPr>
            <a:r>
              <a:rPr lang="el-GR" dirty="0"/>
              <a:t>Πριν την ανακάλυψη της υπεραγωγιμότητας, ήταν ήδη γνωστό ότι η ψύξη ενός μετάλλου αύξανε την αγωγιμότητά του επειδή ελαττώνονταν οι συγκρούσεις μεταξύ ελευθέρων ηλεκτρονίων του μετάλλου και των ιόντων στις πλεγματικές θέσεις που ταλαντώνονταν. Μετά την ανακάλυψη του τρόπου υγροποίησης του ηλίου, πράγμα που επέτρεψε στους πειραματικούς να ψύχουν αντικείμενα κάτω από τους 4K, ο Kammerling Onnes παρατήρησε το 1911 ότι όταν έψυχε τον υδράργυρο στους 4,15K, η αντίστασή του ξαφνικά μηδενιζόταν (γινόταν υπεραγωγός</a:t>
            </a:r>
            <a:r>
              <a:rPr lang="el-GR" dirty="0" smtClean="0"/>
              <a:t>).</a:t>
            </a:r>
            <a:endParaRPr lang="el-GR" dirty="0"/>
          </a:p>
        </p:txBody>
      </p:sp>
      <p:pic>
        <p:nvPicPr>
          <p:cNvPr id="7" name="Picture 6"/>
          <p:cNvPicPr>
            <a:picLocks noChangeAspect="1"/>
          </p:cNvPicPr>
          <p:nvPr/>
        </p:nvPicPr>
        <p:blipFill>
          <a:blip r:embed="rId2"/>
          <a:stretch>
            <a:fillRect/>
          </a:stretch>
        </p:blipFill>
        <p:spPr>
          <a:xfrm>
            <a:off x="2231136" y="4245102"/>
            <a:ext cx="6717792" cy="2237994"/>
          </a:xfrm>
          <a:prstGeom prst="rect">
            <a:avLst/>
          </a:prstGeom>
        </p:spPr>
      </p:pic>
    </p:spTree>
    <p:extLst>
      <p:ext uri="{BB962C8B-B14F-4D97-AF65-F5344CB8AC3E}">
        <p14:creationId xmlns:p14="http://schemas.microsoft.com/office/powerpoint/2010/main" val="8143463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0550" y="89689"/>
            <a:ext cx="4700588" cy="3252787"/>
          </a:xfrm>
        </p:spPr>
        <p:txBody>
          <a:bodyPr>
            <a:normAutofit/>
          </a:bodyPr>
          <a:lstStyle/>
          <a:p>
            <a:pPr marL="0" indent="0">
              <a:buNone/>
            </a:pPr>
            <a:r>
              <a:rPr lang="el-GR" dirty="0">
                <a:solidFill>
                  <a:schemeClr val="bg2">
                    <a:lumMod val="10000"/>
                  </a:schemeClr>
                </a:solidFill>
              </a:rPr>
              <a:t>Το 1913 ανακαλύφθηκε ότι ο μόλυβδος γινόταν υπεραγώγιμος στους 7,2Κ. Πέρασαν άλλα 17 χρόνια ώσπου βρέθηκε ότι το νιόβιο γινόταν κι αυτό υπεραγώγιμο στους 9,2Κ. Ο Onnes επίσης παρατήρησε ότι αν εφαρμόζαμε στον υπεραγωγό ένα αρκετά ισχυρό πεδίο, η υπεραγωγιμότητα εξαφανιζόταν και το μέταλλο επέστρεφε στη συνηθισμένη του αγώγιμη κατάσταση. </a:t>
            </a:r>
          </a:p>
        </p:txBody>
      </p:sp>
      <p:sp>
        <p:nvSpPr>
          <p:cNvPr id="4" name="Rectangle 3"/>
          <p:cNvSpPr/>
          <p:nvPr/>
        </p:nvSpPr>
        <p:spPr>
          <a:xfrm>
            <a:off x="5066269" y="3766048"/>
            <a:ext cx="7125731" cy="2862322"/>
          </a:xfrm>
          <a:prstGeom prst="rect">
            <a:avLst/>
          </a:prstGeom>
        </p:spPr>
        <p:txBody>
          <a:bodyPr wrap="square">
            <a:spAutoFit/>
          </a:bodyPr>
          <a:lstStyle/>
          <a:p>
            <a:r>
              <a:rPr lang="el-GR" dirty="0"/>
              <a:t>Μόλις το 1933 οι φυσικοί έμαθαν για την δεύτερη σπουδαία ιδιότητα των υπεραγωγών - τον τέλειο διαμαγνητισμό. Αυτή βρέθηκε όταν οι Meissner και OschenfeldIt ανακάλυψαν ότι ένα υπεραγώγιμο υλικό σε θερμοκρασία κάτω της κρίσιμης και ευρισκόμενο μέσα σε μαγνητικό πεδίο, απωθούσε όλες τις δυναμικές γραμμές του πεδίου εκτός της μάζας του. Εννοείται ότι πρέπει το πεδίο αυτό να μην έχει ξεπεράσει την κρίσιμη τιμή Βc για την αντίστοιχη θερμοκρασία, γιατί αλλιώς η υπεραγωγιμότητα θα έχει χαθεί. Το φαινόμενο αυτό είναι γνωστό σήμερα ως φαινόμενο Meissner. </a:t>
            </a:r>
          </a:p>
        </p:txBody>
      </p:sp>
      <p:pic>
        <p:nvPicPr>
          <p:cNvPr id="5" name="Picture 4"/>
          <p:cNvPicPr>
            <a:picLocks noChangeAspect="1"/>
          </p:cNvPicPr>
          <p:nvPr/>
        </p:nvPicPr>
        <p:blipFill>
          <a:blip r:embed="rId2"/>
          <a:stretch>
            <a:fillRect/>
          </a:stretch>
        </p:blipFill>
        <p:spPr>
          <a:xfrm>
            <a:off x="512064" y="3127366"/>
            <a:ext cx="4329386" cy="3322202"/>
          </a:xfrm>
          <a:prstGeom prst="rect">
            <a:avLst/>
          </a:prstGeom>
        </p:spPr>
      </p:pic>
      <p:pic>
        <p:nvPicPr>
          <p:cNvPr id="6" name="Picture 5"/>
          <p:cNvPicPr>
            <a:picLocks noChangeAspect="1"/>
          </p:cNvPicPr>
          <p:nvPr/>
        </p:nvPicPr>
        <p:blipFill>
          <a:blip r:embed="rId3"/>
          <a:stretch>
            <a:fillRect/>
          </a:stretch>
        </p:blipFill>
        <p:spPr>
          <a:xfrm>
            <a:off x="5120826" y="621792"/>
            <a:ext cx="6434137" cy="2505574"/>
          </a:xfrm>
          <a:prstGeom prst="rect">
            <a:avLst/>
          </a:prstGeom>
        </p:spPr>
      </p:pic>
    </p:spTree>
    <p:extLst>
      <p:ext uri="{BB962C8B-B14F-4D97-AF65-F5344CB8AC3E}">
        <p14:creationId xmlns:p14="http://schemas.microsoft.com/office/powerpoint/2010/main" val="36736237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3" y="766404"/>
            <a:ext cx="11850623" cy="1013628"/>
          </a:xfrm>
        </p:spPr>
        <p:txBody>
          <a:bodyPr/>
          <a:lstStyle/>
          <a:p>
            <a:r>
              <a:rPr lang="el-GR" sz="4800" b="1" dirty="0" smtClean="0">
                <a:solidFill>
                  <a:schemeClr val="bg2">
                    <a:lumMod val="10000"/>
                  </a:schemeClr>
                </a:solidFill>
              </a:rPr>
              <a:t>ΠΟΣΟΙ ΤΥΠΟΙ ΥΠΕΡΑΓΩΓΩΝ ΥΠΑΡΧΟΥΝ</a:t>
            </a:r>
            <a:endParaRPr lang="el-GR" sz="4800" b="1" dirty="0">
              <a:solidFill>
                <a:schemeClr val="bg2">
                  <a:lumMod val="10000"/>
                </a:schemeClr>
              </a:solidFill>
            </a:endParaRPr>
          </a:p>
        </p:txBody>
      </p:sp>
      <p:sp>
        <p:nvSpPr>
          <p:cNvPr id="3" name="Content Placeholder 2"/>
          <p:cNvSpPr>
            <a:spLocks noGrp="1"/>
          </p:cNvSpPr>
          <p:nvPr>
            <p:ph idx="1"/>
          </p:nvPr>
        </p:nvSpPr>
        <p:spPr>
          <a:xfrm>
            <a:off x="467519" y="2298700"/>
            <a:ext cx="8761412" cy="3416300"/>
          </a:xfrm>
        </p:spPr>
        <p:txBody>
          <a:bodyPr>
            <a:normAutofit/>
          </a:bodyPr>
          <a:lstStyle/>
          <a:p>
            <a:r>
              <a:rPr lang="el-GR" dirty="0"/>
              <a:t>Υπεραγωγοί τύπου Ι - Είναι εκείνοι που απωθούν τελείως από το εσωτερικό τους τα εφαρμοζόμενα μαγνητικά πεδία. Τα πιο συνηθισμένα και απλά υπεραγώγιμα υλικά είναι τύπου Ι.</a:t>
            </a:r>
          </a:p>
          <a:p>
            <a:endParaRPr lang="el-GR" dirty="0"/>
          </a:p>
          <a:p>
            <a:r>
              <a:rPr lang="el-GR" dirty="0"/>
              <a:t>Υπεραγωγοί τύπου ΙΙ - Είναι εκείνοι οι οποίοι αποβάλλουν τελείως από το εσωτερικό τους τα μικρής έντασης μαγνητικά πεδία, αλλά αποβάλλουν μόνον εν μέρει τα εφαρμοζόμενα μαγνητικά πεδία μεγάλης έντασης. Ο διαμαγνητισμός τους δεν είναι τέλειος αλλά μερικός στα ισχυρά μαγνητικά πεδία. </a:t>
            </a:r>
          </a:p>
        </p:txBody>
      </p:sp>
      <p:pic>
        <p:nvPicPr>
          <p:cNvPr id="4" name="Picture 3"/>
          <p:cNvPicPr>
            <a:picLocks noChangeAspect="1"/>
          </p:cNvPicPr>
          <p:nvPr/>
        </p:nvPicPr>
        <p:blipFill>
          <a:blip r:embed="rId2"/>
          <a:stretch>
            <a:fillRect/>
          </a:stretch>
        </p:blipFill>
        <p:spPr>
          <a:xfrm>
            <a:off x="9228931" y="4006850"/>
            <a:ext cx="2495550" cy="2590800"/>
          </a:xfrm>
          <a:prstGeom prst="rect">
            <a:avLst/>
          </a:prstGeom>
        </p:spPr>
      </p:pic>
    </p:spTree>
    <p:extLst>
      <p:ext uri="{BB962C8B-B14F-4D97-AF65-F5344CB8AC3E}">
        <p14:creationId xmlns:p14="http://schemas.microsoft.com/office/powerpoint/2010/main" val="40520724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 y="871788"/>
            <a:ext cx="9619488" cy="2031325"/>
          </a:xfrm>
          <a:prstGeom prst="rect">
            <a:avLst/>
          </a:prstGeom>
        </p:spPr>
        <p:txBody>
          <a:bodyPr wrap="square">
            <a:spAutoFit/>
          </a:bodyPr>
          <a:lstStyle/>
          <a:p>
            <a:r>
              <a:rPr lang="el-GR" dirty="0"/>
              <a:t>Και οι δύο τύποι υπεραγωγών, δείχνουν τέλεια ηλεκτρική αγωγιμότητα, και μπορούν να επανέλθουν στη συνηθισμένη αγώγιμη κατάστασή τους όταν υποβληθούν σε τιμή μαγνητικού πεδίου πάνω από την κρίσιμη.</a:t>
            </a:r>
          </a:p>
          <a:p>
            <a:endParaRPr lang="el-GR" dirty="0"/>
          </a:p>
          <a:p>
            <a:r>
              <a:rPr lang="el-GR" dirty="0"/>
              <a:t>Οι υπεραγωγοί όμως τύπου ΙΙ έχουν δύο κρίσιμες τιμές μαγνητικού πεδίου. Την Βc1 πάνω από την οποία το μαγνητικό πεδίο εισχωρεί μέσα στον ημιαγωγό, και την Βc2 πάνω από την οποία η υπεραγωγιμότητα καταστρέφεται.</a:t>
            </a:r>
          </a:p>
        </p:txBody>
      </p:sp>
      <p:pic>
        <p:nvPicPr>
          <p:cNvPr id="5" name="Picture 4"/>
          <p:cNvPicPr>
            <a:picLocks noChangeAspect="1"/>
          </p:cNvPicPr>
          <p:nvPr/>
        </p:nvPicPr>
        <p:blipFill>
          <a:blip r:embed="rId2"/>
          <a:stretch>
            <a:fillRect/>
          </a:stretch>
        </p:blipFill>
        <p:spPr>
          <a:xfrm>
            <a:off x="912408" y="3352800"/>
            <a:ext cx="9352367" cy="2622804"/>
          </a:xfrm>
          <a:prstGeom prst="rect">
            <a:avLst/>
          </a:prstGeom>
        </p:spPr>
      </p:pic>
    </p:spTree>
    <p:extLst>
      <p:ext uri="{BB962C8B-B14F-4D97-AF65-F5344CB8AC3E}">
        <p14:creationId xmlns:p14="http://schemas.microsoft.com/office/powerpoint/2010/main" val="35633864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48" y="900516"/>
            <a:ext cx="10899647" cy="706964"/>
          </a:xfrm>
        </p:spPr>
        <p:txBody>
          <a:bodyPr/>
          <a:lstStyle/>
          <a:p>
            <a:r>
              <a:rPr lang="el-GR" sz="4800" b="1" dirty="0" smtClean="0">
                <a:solidFill>
                  <a:schemeClr val="bg2">
                    <a:lumMod val="10000"/>
                  </a:schemeClr>
                </a:solidFill>
              </a:rPr>
              <a:t>ΤΑ ΒΑΣΙΚΑ ΣΗΜΕΙΑ ΤΗΣ ΘΕΩΡΙΑΣ </a:t>
            </a:r>
            <a:r>
              <a:rPr lang="en-US" sz="4800" b="1" dirty="0" smtClean="0">
                <a:solidFill>
                  <a:schemeClr val="bg2">
                    <a:lumMod val="10000"/>
                  </a:schemeClr>
                </a:solidFill>
              </a:rPr>
              <a:t>BCS</a:t>
            </a:r>
            <a:endParaRPr lang="el-GR" sz="4800" b="1" dirty="0">
              <a:solidFill>
                <a:schemeClr val="bg2">
                  <a:lumMod val="10000"/>
                </a:schemeClr>
              </a:solidFill>
            </a:endParaRPr>
          </a:p>
        </p:txBody>
      </p:sp>
      <p:sp>
        <p:nvSpPr>
          <p:cNvPr id="3" name="Content Placeholder 2"/>
          <p:cNvSpPr>
            <a:spLocks noGrp="1"/>
          </p:cNvSpPr>
          <p:nvPr>
            <p:ph idx="1"/>
          </p:nvPr>
        </p:nvSpPr>
        <p:spPr>
          <a:xfrm>
            <a:off x="0" y="2255520"/>
            <a:ext cx="11972544" cy="4876800"/>
          </a:xfrm>
        </p:spPr>
        <p:txBody>
          <a:bodyPr>
            <a:normAutofit/>
          </a:bodyPr>
          <a:lstStyle/>
          <a:p>
            <a:pPr marL="0" indent="0">
              <a:buNone/>
            </a:pPr>
            <a:r>
              <a:rPr lang="el-GR" dirty="0"/>
              <a:t>Τα ηλεκτρόνια  καθώς κινούνται μέσα στο μέταλλο, αλληλεπιδρούν με τα κατιόντα, δημιουργώντας τοπικές παραμορφώσεις του φορτίου - δηλαδή περιοχές με μεγαλύτερη πυκνότητα θετικού φορτίου γύρω τους - οι οποίες διαδίδονται μέσα στην πλεγματική δομή καθώς ταξιδεύει το ηλεκτρόνιο και προκαλούν με τη σειρά τους νέες παραμορφώσεις στο περιοδικό δυναμικό</a:t>
            </a:r>
            <a:r>
              <a:rPr lang="el-GR" dirty="0" smtClean="0"/>
              <a:t>. </a:t>
            </a:r>
            <a:r>
              <a:rPr lang="el-GR" dirty="0"/>
              <a:t>Ένα άλλο ηλεκτρόνιο τώρα που βρίσκεται σε κάποια απόσταση, έλκεται από αυτήν την τοπική θετική πυκνότητα φορτίου που διαδίδεται μαζί με το πρώτο ηλεκτρόνιο</a:t>
            </a:r>
            <a:r>
              <a:rPr lang="el-GR" dirty="0" smtClean="0"/>
              <a:t>.</a:t>
            </a:r>
            <a:endParaRPr lang="el-GR" dirty="0"/>
          </a:p>
          <a:p>
            <a:pPr marL="0" indent="0">
              <a:buNone/>
            </a:pPr>
            <a:r>
              <a:rPr lang="el-GR" dirty="0"/>
              <a:t>Με τον τρόπο αυτό τα ηλεκτρόνια έλκονται έμμεσα το ένα με το άλλο και σχηματίζουν ένα ζεύγος Cooper. Η κατάσταση αυτή των δύο ηλεκτρονίων είναι μια δέσμια κατάσταση, και τα ζεύγη αυτά είναι οι φορείς του ρεύματος κατά την υπεραγωγιμότητα. </a:t>
            </a:r>
          </a:p>
          <a:p>
            <a:pPr marL="0" indent="0">
              <a:buNone/>
            </a:pPr>
            <a:r>
              <a:rPr lang="el-GR" dirty="0" smtClean="0"/>
              <a:t> </a:t>
            </a:r>
            <a:endParaRPr lang="el-GR" dirty="0"/>
          </a:p>
        </p:txBody>
      </p:sp>
      <p:pic>
        <p:nvPicPr>
          <p:cNvPr id="4" name="Picture 3"/>
          <p:cNvPicPr>
            <a:picLocks noChangeAspect="1"/>
          </p:cNvPicPr>
          <p:nvPr/>
        </p:nvPicPr>
        <p:blipFill>
          <a:blip r:embed="rId2"/>
          <a:stretch>
            <a:fillRect/>
          </a:stretch>
        </p:blipFill>
        <p:spPr>
          <a:xfrm>
            <a:off x="4340352" y="4693921"/>
            <a:ext cx="6132576" cy="2092902"/>
          </a:xfrm>
          <a:prstGeom prst="rect">
            <a:avLst/>
          </a:prstGeom>
        </p:spPr>
      </p:pic>
    </p:spTree>
    <p:extLst>
      <p:ext uri="{BB962C8B-B14F-4D97-AF65-F5344CB8AC3E}">
        <p14:creationId xmlns:p14="http://schemas.microsoft.com/office/powerpoint/2010/main" val="34798222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 y="335846"/>
            <a:ext cx="11192256" cy="3693319"/>
          </a:xfrm>
          <a:prstGeom prst="rect">
            <a:avLst/>
          </a:prstGeom>
        </p:spPr>
        <p:txBody>
          <a:bodyPr wrap="square">
            <a:spAutoFit/>
          </a:bodyPr>
          <a:lstStyle/>
          <a:p>
            <a:r>
              <a:rPr lang="el-GR" dirty="0"/>
              <a:t>Γιατί όμως τα ζεύγη αυτά έχουν τόσο υψηλή αγωγιμότητα;  Η θεωρητική απάντηση είναι ότι ένα ζεύγος Cooper είναι πιο σταθερό ενεργειακά από ένα μεμονωμένο ηλεκτρόνιο. Φυσικά αυτό εξηγείται επειδή το ζεύγος Cooper είναι πιο ανθεκτικό κατά τις σκεδάσεις με τις ταλαντώσεις του πλέγματος, καθώς η έλξη του κάθε ηλεκτρονίου με τον συνέταιρό του βοηθάει και τα δύο να μην ξεφεύγουν από την πορεία τους. Τα ζευγάρια Cooper κινούνται μέσα στο πλέγμα, σχετικά ανεπηρέαστα από τις θερμικές ταλαντώσεις, κάτω από την κρίσιμη θερμοκρασία. </a:t>
            </a:r>
          </a:p>
          <a:p>
            <a:r>
              <a:rPr lang="el-GR" dirty="0"/>
              <a:t>Η θεωρία BCS όμως προβλέπει μια θεωρητική μέγιστη τιμή για κρίσιμη θερμοκρασία, της τάξης των 30-40K, καθώς πάνω από αυτήν η θερμική ενέργεια θα απαιτούσε αλληλεπιδράσεις ηλεκτρονίων-φωνονίων πολύ υψηλής ενέργειας για να δημιουργηθούν και να παραμείνουν σταθερά τα ζεύγη Cooper. </a:t>
            </a:r>
          </a:p>
          <a:p>
            <a:r>
              <a:rPr lang="el-GR" dirty="0"/>
              <a:t>To 1986 ωστόσο γνωρίσαμε υπεραγωγούς με υψηλή κρίσιμη θερμοκρασία, που έσπασαν το όριο των 30-40Κ. Η υψηλότερη Τc σήμερα φτάνει τους 150Κ. Η θεωρία BCS δεν μπορεί να  εξηγήσει αυτή την υπεραγωγιμότητα. </a:t>
            </a:r>
          </a:p>
        </p:txBody>
      </p:sp>
      <p:pic>
        <p:nvPicPr>
          <p:cNvPr id="5" name="Picture 4"/>
          <p:cNvPicPr>
            <a:picLocks noChangeAspect="1"/>
          </p:cNvPicPr>
          <p:nvPr/>
        </p:nvPicPr>
        <p:blipFill>
          <a:blip r:embed="rId2"/>
          <a:stretch>
            <a:fillRect/>
          </a:stretch>
        </p:blipFill>
        <p:spPr>
          <a:xfrm>
            <a:off x="2319337" y="4029165"/>
            <a:ext cx="7041261" cy="2701740"/>
          </a:xfrm>
          <a:prstGeom prst="rect">
            <a:avLst/>
          </a:prstGeom>
        </p:spPr>
      </p:pic>
    </p:spTree>
    <p:extLst>
      <p:ext uri="{BB962C8B-B14F-4D97-AF65-F5344CB8AC3E}">
        <p14:creationId xmlns:p14="http://schemas.microsoft.com/office/powerpoint/2010/main" val="29297161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937092"/>
            <a:ext cx="11868896" cy="706964"/>
          </a:xfrm>
        </p:spPr>
        <p:txBody>
          <a:bodyPr/>
          <a:lstStyle/>
          <a:p>
            <a:pPr algn="ctr"/>
            <a:r>
              <a:rPr lang="el-GR" sz="4800" b="1" dirty="0" smtClean="0">
                <a:solidFill>
                  <a:schemeClr val="bg2">
                    <a:lumMod val="10000"/>
                  </a:schemeClr>
                </a:solidFill>
              </a:rPr>
              <a:t>ΤΟ ΦΑΙΝΟΜΕΝΟ ΤΗΣ ΣΗΡΑΓΓΑΣ </a:t>
            </a:r>
            <a:r>
              <a:rPr lang="en-US" sz="4800" b="1" dirty="0" smtClean="0">
                <a:solidFill>
                  <a:schemeClr val="bg2">
                    <a:lumMod val="10000"/>
                  </a:schemeClr>
                </a:solidFill>
              </a:rPr>
              <a:t>JOSEPHSON</a:t>
            </a:r>
            <a:endParaRPr lang="el-GR" sz="4800" b="1" dirty="0">
              <a:solidFill>
                <a:schemeClr val="bg2">
                  <a:lumMod val="10000"/>
                </a:schemeClr>
              </a:solidFill>
            </a:endParaRPr>
          </a:p>
        </p:txBody>
      </p:sp>
      <p:sp>
        <p:nvSpPr>
          <p:cNvPr id="3" name="Content Placeholder 2"/>
          <p:cNvSpPr>
            <a:spLocks noGrp="1"/>
          </p:cNvSpPr>
          <p:nvPr>
            <p:ph idx="1"/>
          </p:nvPr>
        </p:nvSpPr>
        <p:spPr>
          <a:xfrm>
            <a:off x="431800" y="2603500"/>
            <a:ext cx="11144996" cy="3416300"/>
          </a:xfrm>
        </p:spPr>
        <p:txBody>
          <a:bodyPr/>
          <a:lstStyle/>
          <a:p>
            <a:pPr marL="0" indent="0">
              <a:buNone/>
            </a:pPr>
            <a:r>
              <a:rPr lang="el-GR" dirty="0"/>
              <a:t>Μια άλλη σημαντική θεωρητική πρόοδος έγινε το 1962  από τον 22χρονο Brian D. Josephson , φοιτητή του  Cambridge University, ο οποίος πρόβλεψε ότι ΕΝΑ ΗΛΕΚΤΡΙΚΟ ΡΕΥΜΑ ΘΑ ΜΠΟΡΟΥΣΕ ΝΑ ΚΑΝΕΙ ΤΗΝ ΕΜΦΑΝΙΣΗ ΤΟΥ ΜΕΤΑΞΥ ΔΥΟ ΥΠΕΡΑΓΩΓΙΜΩΝ ΥΛΙΚΩΝ ακόμα κι αν μεταξύ τους βρίσκεται ένα μη υπεραγώγιμο υλικό ή ένας μονωτής. Η πρόβλεψή του επιβεβαιώθηκε και 1973 τιμήθηκε με το βραβείο Nobel. Το φαινόμενο αυτό σήραγγας «φαινόμενο Josephson» έχει βρει εφαρμογή στον ανιχνευτή SQUID, τον καλύτερο ανιχνευτή μαγνητικών </a:t>
            </a:r>
            <a:r>
              <a:rPr lang="el-GR" dirty="0" smtClean="0"/>
              <a:t>πεδίων</a:t>
            </a:r>
            <a:r>
              <a:rPr lang="en-US" dirty="0" smtClean="0"/>
              <a:t>.</a:t>
            </a:r>
            <a:endParaRPr lang="el-GR" dirty="0"/>
          </a:p>
        </p:txBody>
      </p:sp>
      <p:pic>
        <p:nvPicPr>
          <p:cNvPr id="4" name="Picture 3"/>
          <p:cNvPicPr>
            <a:picLocks noChangeAspect="1"/>
          </p:cNvPicPr>
          <p:nvPr/>
        </p:nvPicPr>
        <p:blipFill>
          <a:blip r:embed="rId2"/>
          <a:stretch>
            <a:fillRect/>
          </a:stretch>
        </p:blipFill>
        <p:spPr>
          <a:xfrm>
            <a:off x="1838818" y="4474464"/>
            <a:ext cx="7390526" cy="2169713"/>
          </a:xfrm>
          <a:prstGeom prst="rect">
            <a:avLst/>
          </a:prstGeom>
        </p:spPr>
      </p:pic>
    </p:spTree>
    <p:extLst>
      <p:ext uri="{BB962C8B-B14F-4D97-AF65-F5344CB8AC3E}">
        <p14:creationId xmlns:p14="http://schemas.microsoft.com/office/powerpoint/2010/main" val="17643776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137</TotalTime>
  <Words>1207</Words>
  <Application>Microsoft Office PowerPoint</Application>
  <PresentationFormat>Widescreen</PresentationFormat>
  <Paragraphs>68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Wingdings 3</vt:lpstr>
      <vt:lpstr>Ion Boardroom</vt:lpstr>
      <vt:lpstr>ΥΠΕΡΑΓΩΓΟΙ</vt:lpstr>
      <vt:lpstr>ΤΙ ΕΙΝΑΙ ΥΠΕΡΑΓΩΓΙΜΟΤΗΤΑ </vt:lpstr>
      <vt:lpstr>ΠΩΣ ΑΝΑΚΑΛΥΦΘΗΚΑΝ ΟΙ ΥΠΕΡΑΓΩΓΟΙ</vt:lpstr>
      <vt:lpstr>PowerPoint Presentation</vt:lpstr>
      <vt:lpstr>ΠΟΣΟΙ ΤΥΠΟΙ ΥΠΕΡΑΓΩΓΩΝ ΥΠΑΡΧΟΥΝ</vt:lpstr>
      <vt:lpstr>PowerPoint Presentation</vt:lpstr>
      <vt:lpstr>ΤΑ ΒΑΣΙΚΑ ΣΗΜΕΙΑ ΤΗΣ ΘΕΩΡΙΑΣ BCS</vt:lpstr>
      <vt:lpstr>PowerPoint Presentation</vt:lpstr>
      <vt:lpstr>ΤΟ ΦΑΙΝΟΜΕΝΟ ΤΗΣ ΣΗΡΑΓΓΑΣ JOSEPHSON</vt:lpstr>
      <vt:lpstr>Η ΕΝΝΟΙΑ ΕΝΕΡΓΙΑΚΟ ΧΑΣΜΑ</vt:lpstr>
      <vt:lpstr>ΚΒΑΝΤΩΣΗ ΤΗΣ ΜΑΓΝΗΤΙΚΗΣ ΡΟΗΣ</vt:lpstr>
      <vt:lpstr>ΠΟΙΑ ΥΛΙΚΑ ΕΙΝΑΙ ΥΠΕΡΑΓΩΓΟΙ</vt:lpstr>
      <vt:lpstr>ΕΦΑΡΜΟΓΕΣ ΥΠΕΡΑΓΩΓΙΜΩΝ ΥΛΙΚΩΝ</vt:lpstr>
      <vt:lpstr>PowerPoint Presentation</vt:lpstr>
      <vt:lpstr>PowerPoint Presentation</vt:lpstr>
      <vt:lpstr>ΒΙΒΛΙΟΓΡΑΦΙΑ</vt:lpstr>
      <vt:lpstr>ΤΕΛΟΣ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ΥΠΕΡΑΓΩΓΟΙ</dc:title>
  <dc:creator>user</dc:creator>
  <cp:lastModifiedBy>user</cp:lastModifiedBy>
  <cp:revision>16</cp:revision>
  <dcterms:created xsi:type="dcterms:W3CDTF">2016-03-08T18:10:07Z</dcterms:created>
  <dcterms:modified xsi:type="dcterms:W3CDTF">2016-03-08T20:39:11Z</dcterms:modified>
</cp:coreProperties>
</file>