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el-GR" smtClean="0"/>
              <a:t>Στυλ κύριου τίτλου</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smtClean="0"/>
              <a:t>Στυλ κύριου υπότιτλου</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48A87A34-81AB-432B-8DAE-1953F412C126}" type="datetimeFigureOut">
              <a:rPr lang="en-US" dirty="0"/>
              <a:t>3/22/2015</a:t>
            </a:fld>
            <a:endParaRPr lang="en-US" dirty="0"/>
          </a:p>
        </p:txBody>
      </p:sp>
      <p:sp>
        <p:nvSpPr>
          <p:cNvPr id="5" name="Footer Placeholder 4"/>
          <p:cNvSpPr>
            <a:spLocks noGrp="1"/>
          </p:cNvSpPr>
          <p:nvPr>
            <p:ph type="ftr" sz="quarter" idx="11"/>
          </p:nvPr>
        </p:nvSpPr>
        <p:spPr>
          <a:xfrm>
            <a:off x="1876424" y="5410201"/>
            <a:ext cx="5124886" cy="365125"/>
          </a:xfrm>
        </p:spPr>
        <p:txBody>
          <a:bodyPr/>
          <a:lstStyle/>
          <a:p>
            <a:endParaRPr lang="en-US" dirty="0"/>
          </a:p>
        </p:txBody>
      </p:sp>
      <p:sp>
        <p:nvSpPr>
          <p:cNvPr id="6" name="Slide Number Placeholder 5"/>
          <p:cNvSpPr>
            <a:spLocks noGrp="1"/>
          </p:cNvSpPr>
          <p:nvPr>
            <p:ph type="sldNum" sz="quarter" idx="12"/>
          </p:nvPr>
        </p:nvSpPr>
        <p:spPr>
          <a:xfrm>
            <a:off x="9896911" y="5410199"/>
            <a:ext cx="771089"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Πανοραμική 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el-GR" smtClean="0"/>
              <a:t>Στυλ κύριου τίτλου</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el-GR" smtClean="0"/>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fld id="{48A87A34-81AB-432B-8DAE-1953F412C126}" type="datetimeFigureOut">
              <a:rPr lang="en-US" dirty="0"/>
              <a:t>3/22/2015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Τίτλος και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el-GR" smtClean="0"/>
              <a:t>Στυλ κύριου τίτλου</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fld id="{48A87A34-81AB-432B-8DAE-1953F412C126}" type="datetimeFigureOut">
              <a:rPr lang="en-US" dirty="0"/>
              <a:t>3/22/2015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Εισαγωγικά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el-GR" smtClean="0"/>
              <a:t>Στυλ κύριου τίτλου</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Στυλ υποδείγματος κειμένου</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fld id="{48A87A34-81AB-432B-8DAE-1953F412C126}" type="datetimeFigureOut">
              <a:rPr lang="en-US" dirty="0"/>
              <a:t>3/22/2015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Κάρτα ονόματος">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el-GR" smtClean="0"/>
              <a:t>Στυλ κύριου τίτλου</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fld id="{48A87A34-81AB-432B-8DAE-1953F412C126}" type="datetimeFigureOut">
              <a:rPr lang="en-US" dirty="0"/>
              <a:t>3/22/2015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στήλες">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el-GR" smtClean="0"/>
              <a:t>Στυλ κύριου τίτλου</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3" name="Date Placeholder 2"/>
          <p:cNvSpPr>
            <a:spLocks noGrp="1"/>
          </p:cNvSpPr>
          <p:nvPr>
            <p:ph type="dt" sz="half" idx="10"/>
          </p:nvPr>
        </p:nvSpPr>
        <p:spPr/>
        <p:txBody>
          <a:bodyPr/>
          <a:lstStyle/>
          <a:p>
            <a:fld id="{48A87A34-81AB-432B-8DAE-1953F412C126}" type="datetimeFigureOut">
              <a:rPr lang="en-US" dirty="0"/>
              <a:t>3/22/2015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Στήλη 3 εικόνων">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el-GR" smtClean="0"/>
              <a:t>Στυλ κύριου τίτλου</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l-GR" smtClean="0"/>
              <a:t>Κάντε κλικ στο εικονίδιο για να προσθέσετε εικόνα</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l-GR" smtClean="0"/>
              <a:t>Κάντε κλικ στο εικονίδιο για να προσθέσετε εικόνα</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l-GR" smtClean="0"/>
              <a:t>Κάντε κλικ στο εικονίδιο για να προσθέσετε εικόνα</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3" name="Date Placeholder 2"/>
          <p:cNvSpPr>
            <a:spLocks noGrp="1"/>
          </p:cNvSpPr>
          <p:nvPr>
            <p:ph type="dt" sz="half" idx="10"/>
          </p:nvPr>
        </p:nvSpPr>
        <p:spPr/>
        <p:txBody>
          <a:bodyPr/>
          <a:lstStyle/>
          <a:p>
            <a:fld id="{48A87A34-81AB-432B-8DAE-1953F412C126}" type="datetimeFigureOut">
              <a:rPr lang="en-US" dirty="0"/>
              <a:t>3/22/2015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3" name="Vertical Text Placeholder 2"/>
          <p:cNvSpPr>
            <a:spLocks noGrp="1"/>
          </p:cNvSpPr>
          <p:nvPr>
            <p:ph type="body" orient="vert" idx="1"/>
          </p:nvPr>
        </p:nvSpPr>
        <p:spPr/>
        <p:txBody>
          <a:bodyPr vert="eaVert" ancho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3/22/2015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el-GR" smtClean="0"/>
              <a:t>Στυλ κύριου τίτλου</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3/22/2015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3" name="Content Placeholder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3/22/2015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el-GR" smtClean="0"/>
              <a:t>Στυλ κύριου τίτλου</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fld id="{48A87A34-81AB-432B-8DAE-1953F412C126}" type="datetimeFigureOut">
              <a:rPr lang="en-US" dirty="0"/>
              <a:t>3/22/2015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3/22/2015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el-GR" smtClean="0"/>
              <a:t>Στυλ κύριου τίτλου</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Content Placeholder 3"/>
          <p:cNvSpPr>
            <a:spLocks noGrp="1"/>
          </p:cNvSpPr>
          <p:nvPr>
            <p:ph sz="half" idx="2"/>
          </p:nvPr>
        </p:nvSpPr>
        <p:spPr>
          <a:xfrm>
            <a:off x="1141410" y="3073397"/>
            <a:ext cx="4878391" cy="2717801"/>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Content Placeholder 5"/>
          <p:cNvSpPr>
            <a:spLocks noGrp="1"/>
          </p:cNvSpPr>
          <p:nvPr>
            <p:ph sz="quarter" idx="4"/>
          </p:nvPr>
        </p:nvSpPr>
        <p:spPr>
          <a:xfrm>
            <a:off x="6172200" y="3073397"/>
            <a:ext cx="4875210" cy="2717801"/>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3/22/2015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3/22/2015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3/22/2015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el-GR" smtClean="0"/>
              <a:t>Στυλ κύριου τίτλου</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fld id="{48A87A34-81AB-432B-8DAE-1953F412C126}" type="datetimeFigureOut">
              <a:rPr lang="en-US" dirty="0"/>
              <a:t>3/22/2015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el-GR" smtClean="0"/>
              <a:t>Στυλ κύριου τίτλου</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smtClean="0"/>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fld id="{48A87A34-81AB-432B-8DAE-1953F412C126}" type="datetimeFigureOut">
              <a:rPr lang="en-US" dirty="0"/>
              <a:t>3/22/2015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3/22/2015</a:t>
            </a:fld>
            <a:endParaRPr lang="en-US" dirty="0"/>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545465" y="1094705"/>
            <a:ext cx="9375819" cy="1506830"/>
          </a:xfrm>
        </p:spPr>
        <p:txBody>
          <a:bodyPr/>
          <a:lstStyle/>
          <a:p>
            <a:r>
              <a:rPr lang="el-GR" smtClean="0"/>
              <a:t>    </a:t>
            </a:r>
            <a:r>
              <a:rPr lang="el-GR" sz="4800" smtClean="0">
                <a:solidFill>
                  <a:srgbClr val="0070C0"/>
                </a:solidFill>
              </a:rPr>
              <a:t>ΗΛΕΚΤρΟΜΑΓΝΗΤΙΚΗ ΘΕΩΡΙΑ</a:t>
            </a:r>
            <a:endParaRPr lang="el-GR" sz="4800" dirty="0">
              <a:solidFill>
                <a:srgbClr val="0070C0"/>
              </a:solidFill>
            </a:endParaRPr>
          </a:p>
        </p:txBody>
      </p:sp>
      <p:sp>
        <p:nvSpPr>
          <p:cNvPr id="3" name="Υπότιτλος 2"/>
          <p:cNvSpPr>
            <a:spLocks noGrp="1"/>
          </p:cNvSpPr>
          <p:nvPr>
            <p:ph idx="1"/>
          </p:nvPr>
        </p:nvSpPr>
        <p:spPr>
          <a:xfrm>
            <a:off x="2653348" y="2807592"/>
            <a:ext cx="6972278" cy="3438662"/>
          </a:xfrm>
        </p:spPr>
        <p:txBody>
          <a:bodyPr>
            <a:normAutofit/>
          </a:bodyPr>
          <a:lstStyle/>
          <a:p>
            <a:pPr marL="0" indent="0">
              <a:buNone/>
            </a:pPr>
            <a:r>
              <a:rPr lang="el-GR" smtClean="0">
                <a:solidFill>
                  <a:schemeClr val="bg1"/>
                </a:solidFill>
              </a:rPr>
              <a:t>Στην ηλεκτρομαγνητική θεωρία Συνέβαλαν  οι εξής :</a:t>
            </a:r>
          </a:p>
          <a:p>
            <a:r>
              <a:rPr lang="en-US" i="1" smtClean="0">
                <a:solidFill>
                  <a:schemeClr val="bg1"/>
                </a:solidFill>
              </a:rPr>
              <a:t>Charles-Augustin Coulomb (1736-1806)</a:t>
            </a:r>
            <a:endParaRPr lang="el-GR" i="1" smtClean="0">
              <a:solidFill>
                <a:schemeClr val="bg1"/>
              </a:solidFill>
            </a:endParaRPr>
          </a:p>
          <a:p>
            <a:r>
              <a:rPr lang="en-US" smtClean="0">
                <a:solidFill>
                  <a:schemeClr val="bg1"/>
                </a:solidFill>
              </a:rPr>
              <a:t>Hans Christian Ørsted</a:t>
            </a:r>
            <a:r>
              <a:rPr lang="el-GR" smtClean="0">
                <a:solidFill>
                  <a:schemeClr val="bg1"/>
                </a:solidFill>
              </a:rPr>
              <a:t> (</a:t>
            </a:r>
            <a:r>
              <a:rPr lang="en-US" smtClean="0">
                <a:solidFill>
                  <a:schemeClr val="bg1"/>
                </a:solidFill>
              </a:rPr>
              <a:t>1777-1851</a:t>
            </a:r>
            <a:r>
              <a:rPr lang="el-GR" smtClean="0">
                <a:solidFill>
                  <a:schemeClr val="bg1"/>
                </a:solidFill>
              </a:rPr>
              <a:t>)</a:t>
            </a:r>
          </a:p>
          <a:p>
            <a:r>
              <a:rPr lang="en-US" smtClean="0">
                <a:solidFill>
                  <a:schemeClr val="bg1"/>
                </a:solidFill>
              </a:rPr>
              <a:t>Michael Faraday </a:t>
            </a:r>
            <a:r>
              <a:rPr lang="el-GR" smtClean="0">
                <a:solidFill>
                  <a:schemeClr val="bg1"/>
                </a:solidFill>
              </a:rPr>
              <a:t>(</a:t>
            </a:r>
            <a:r>
              <a:rPr lang="en-US" smtClean="0">
                <a:solidFill>
                  <a:schemeClr val="bg1"/>
                </a:solidFill>
              </a:rPr>
              <a:t>1791-1867</a:t>
            </a:r>
            <a:r>
              <a:rPr lang="el-GR" smtClean="0">
                <a:solidFill>
                  <a:schemeClr val="bg1"/>
                </a:solidFill>
              </a:rPr>
              <a:t>)</a:t>
            </a:r>
            <a:endParaRPr lang="en-US" smtClean="0">
              <a:solidFill>
                <a:schemeClr val="bg1"/>
              </a:solidFill>
            </a:endParaRPr>
          </a:p>
          <a:p>
            <a:r>
              <a:rPr lang="en-US" smtClean="0">
                <a:solidFill>
                  <a:schemeClr val="bg1"/>
                </a:solidFill>
              </a:rPr>
              <a:t>James Clerk Maxwell </a:t>
            </a:r>
            <a:r>
              <a:rPr lang="el-GR" smtClean="0">
                <a:solidFill>
                  <a:schemeClr val="bg1"/>
                </a:solidFill>
              </a:rPr>
              <a:t>(</a:t>
            </a:r>
            <a:r>
              <a:rPr lang="en-US" smtClean="0">
                <a:solidFill>
                  <a:schemeClr val="bg1"/>
                </a:solidFill>
              </a:rPr>
              <a:t>1831-1789</a:t>
            </a:r>
            <a:r>
              <a:rPr lang="el-GR" smtClean="0">
                <a:solidFill>
                  <a:schemeClr val="bg1"/>
                </a:solidFill>
              </a:rPr>
              <a:t>)</a:t>
            </a:r>
          </a:p>
          <a:p>
            <a:r>
              <a:rPr lang="en-US" smtClean="0">
                <a:solidFill>
                  <a:schemeClr val="bg1"/>
                </a:solidFill>
              </a:rPr>
              <a:t>Heinrich Hertz</a:t>
            </a:r>
            <a:r>
              <a:rPr lang="el-GR" smtClean="0">
                <a:solidFill>
                  <a:schemeClr val="bg1"/>
                </a:solidFill>
              </a:rPr>
              <a:t> (1857-1894)</a:t>
            </a:r>
            <a:endParaRPr lang="el-GR" dirty="0">
              <a:solidFill>
                <a:schemeClr val="bg1"/>
              </a:solidFill>
            </a:endParaRPr>
          </a:p>
        </p:txBody>
      </p:sp>
    </p:spTree>
    <p:extLst>
      <p:ext uri="{BB962C8B-B14F-4D97-AF65-F5344CB8AC3E}">
        <p14:creationId xmlns:p14="http://schemas.microsoft.com/office/powerpoint/2010/main" val="214209585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218988" y="4294"/>
            <a:ext cx="5934508" cy="798490"/>
          </a:xfrm>
        </p:spPr>
        <p:txBody>
          <a:bodyPr>
            <a:normAutofit/>
          </a:bodyPr>
          <a:lstStyle/>
          <a:p>
            <a:r>
              <a:rPr lang="en-US" i="1" dirty="0" smtClean="0">
                <a:solidFill>
                  <a:srgbClr val="0070C0"/>
                </a:solidFill>
              </a:rPr>
              <a:t>Charles-Augustin </a:t>
            </a:r>
            <a:r>
              <a:rPr lang="en-US" i="1" dirty="0">
                <a:solidFill>
                  <a:srgbClr val="0070C0"/>
                </a:solidFill>
              </a:rPr>
              <a:t>Coulomb</a:t>
            </a:r>
            <a:endParaRPr lang="el-GR" dirty="0">
              <a:solidFill>
                <a:srgbClr val="0070C0"/>
              </a:solidFill>
            </a:endParaRPr>
          </a:p>
        </p:txBody>
      </p:sp>
      <p:pic>
        <p:nvPicPr>
          <p:cNvPr id="6" name="Θέση εικόνας 5"/>
          <p:cNvPicPr>
            <a:picLocks noGrp="1" noChangeAspect="1"/>
          </p:cNvPicPr>
          <p:nvPr>
            <p:ph type="pic" idx="1"/>
          </p:nvPr>
        </p:nvPicPr>
        <p:blipFill>
          <a:blip r:embed="rId2">
            <a:extLst>
              <a:ext uri="{28A0092B-C50C-407E-A947-70E740481C1C}">
                <a14:useLocalDpi xmlns:a14="http://schemas.microsoft.com/office/drawing/2010/main" val="0"/>
              </a:ext>
            </a:extLst>
          </a:blip>
          <a:srcRect l="1934" r="1934"/>
          <a:stretch>
            <a:fillRect/>
          </a:stretch>
        </p:blipFill>
        <p:spPr>
          <a:xfrm>
            <a:off x="7316326" y="609601"/>
            <a:ext cx="3666690" cy="5181599"/>
          </a:xfrm>
        </p:spPr>
      </p:pic>
      <p:sp>
        <p:nvSpPr>
          <p:cNvPr id="3" name="Θέση περιεχομένου 2"/>
          <p:cNvSpPr>
            <a:spLocks noGrp="1"/>
          </p:cNvSpPr>
          <p:nvPr>
            <p:ph type="body" sz="half" idx="2"/>
          </p:nvPr>
        </p:nvSpPr>
        <p:spPr>
          <a:xfrm>
            <a:off x="802994" y="802783"/>
            <a:ext cx="6272927" cy="5494985"/>
          </a:xfrm>
        </p:spPr>
        <p:txBody>
          <a:bodyPr>
            <a:normAutofit fontScale="92500"/>
          </a:bodyPr>
          <a:lstStyle/>
          <a:p>
            <a:r>
              <a:rPr lang="el-GR" sz="1800" dirty="0">
                <a:solidFill>
                  <a:schemeClr val="bg1"/>
                </a:solidFill>
              </a:rPr>
              <a:t>Στο δεύτερο μισό του 18ου αι. οι νόμοι που διέπουν τις δυνάμεις μεταξύ ηλεκτρικών φορτίων, καθώς και μεταξύ μαγνητών, προσδιορίστηκαν ύστερα από εκτεταμένες πειραματικές και θεωρητικές μελέτες. Η σύλληψη και η διατύπωση αυτών των νόμων επιτεύχθηκε στο πλαίσιο ενός νευτώνειου προγράμματος εξήγησης των ηλεκτρικών και των μαγνητικών φαινομένων βάσει κεντρικών δυνάμεων, δηλαδή δυνάμεων των οποίων η διεύθυνση συμπίπτει με την ευθεία που ενώνει τα κέντρα των ηλεκτρικά φορτισμένων σωματιδίων μεταξύ των οποίων ασκούνται. Το πρόγραμμα αυτό ήταν αποτέλεσμα της μεγάλης επιτυχίας της νευτώνειας θεωρίας στην εξήγηση και την πρόβλεψη των κινήσεων των ουράνιων σωμάτων. Οι έρευνες του Γάλλου στρατιωτικού μηχανικού C.-A. de Coulomb (Κουλόμπ, 1736-1806), μεταξύ άλλων, έδειξαν ότι οι ηλεκτρικές δυνάμεις μπορούσαν να περιγραφούν με την ίδια μαθηματική εξίσωση που ίσχυε για το νόμο της βαρύτητας. Ο νόμος που εκφράζει τις δυνάμεις μεταξύ ηλεκτρικών φορτίων λέγεται «νόμος του Coulomb». </a:t>
            </a:r>
          </a:p>
        </p:txBody>
      </p:sp>
    </p:spTree>
    <p:extLst>
      <p:ext uri="{BB962C8B-B14F-4D97-AF65-F5344CB8AC3E}">
        <p14:creationId xmlns:p14="http://schemas.microsoft.com/office/powerpoint/2010/main" val="289928308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712890" y="0"/>
            <a:ext cx="4868213" cy="656823"/>
          </a:xfrm>
        </p:spPr>
        <p:txBody>
          <a:bodyPr>
            <a:normAutofit/>
          </a:bodyPr>
          <a:lstStyle/>
          <a:p>
            <a:r>
              <a:rPr lang="en-US" dirty="0" smtClean="0"/>
              <a:t> </a:t>
            </a:r>
            <a:r>
              <a:rPr lang="en-US" dirty="0">
                <a:solidFill>
                  <a:srgbClr val="0070C0"/>
                </a:solidFill>
              </a:rPr>
              <a:t>Hans Christian Ørsted</a:t>
            </a:r>
            <a:endParaRPr lang="el-GR" dirty="0">
              <a:solidFill>
                <a:srgbClr val="0070C0"/>
              </a:solidFill>
            </a:endParaRPr>
          </a:p>
        </p:txBody>
      </p:sp>
      <p:pic>
        <p:nvPicPr>
          <p:cNvPr id="8" name="Θέση εικόνας 7"/>
          <p:cNvPicPr>
            <a:picLocks noGrp="1" noChangeAspect="1"/>
          </p:cNvPicPr>
          <p:nvPr>
            <p:ph type="pic" idx="1"/>
          </p:nvPr>
        </p:nvPicPr>
        <p:blipFill>
          <a:blip r:embed="rId2">
            <a:extLst>
              <a:ext uri="{28A0092B-C50C-407E-A947-70E740481C1C}">
                <a14:useLocalDpi xmlns:a14="http://schemas.microsoft.com/office/drawing/2010/main" val="0"/>
              </a:ext>
            </a:extLst>
          </a:blip>
          <a:srcRect l="4121" r="4121"/>
          <a:stretch>
            <a:fillRect/>
          </a:stretch>
        </p:blipFill>
        <p:spPr>
          <a:xfrm>
            <a:off x="7353836" y="519113"/>
            <a:ext cx="3621088" cy="5181600"/>
          </a:xfrm>
        </p:spPr>
      </p:pic>
      <p:sp>
        <p:nvSpPr>
          <p:cNvPr id="3" name="Θέση περιεχομένου 2"/>
          <p:cNvSpPr>
            <a:spLocks noGrp="1"/>
          </p:cNvSpPr>
          <p:nvPr>
            <p:ph type="body" sz="half" idx="2"/>
          </p:nvPr>
        </p:nvSpPr>
        <p:spPr>
          <a:xfrm>
            <a:off x="875763" y="656823"/>
            <a:ext cx="6478073" cy="5537916"/>
          </a:xfrm>
        </p:spPr>
        <p:txBody>
          <a:bodyPr>
            <a:noAutofit/>
          </a:bodyPr>
          <a:lstStyle/>
          <a:p>
            <a:r>
              <a:rPr lang="el-GR" dirty="0">
                <a:solidFill>
                  <a:schemeClr val="bg1"/>
                </a:solidFill>
              </a:rPr>
              <a:t>Έως το 1820 ο ηλεκτρισμός και ο μαγνητισμός θεωρούνταν δύο διαφορετικές κατηγορίες φαινομένων. Η άποψη αυτή αμφισβητήθηκε μετά την ανακάλυψη του ηλεκτρομαγνητισμού από το Δανό φυσικό H.C. Oersted (Έρστεντ, 1777-1851). Ο Oersted παρατήρησε ότι ένα ηλεκτρικό ρεύμα προκαλεί απόκλιση της μαγνητικής βελόνας. Αυτό το φαινόμενο επιβεβαίωσε την πεποίθησή του για την ενότητα των φυσικών δυνάμεων, πεποίθηση που είχε αντλήσει από τη γερμανική φιλοσοφία της φύσης. Η ιδέα περί ενότητας της φύσης ήταν ιδιαίτερα δημοφιλής στις αρχές του 19ου αι. και προερχόταν από ένα γερμανικό φιλοσοφικό ρεύμα, τη λεγόμενη naturphilosophie (φιλοσοφία της φύσης). Υπό την επίδραση αυτού του ρεύματος πολλοί επιστήμονες επιχείρησαν να ανακαλύψουν τις συνδέσεις διαφορετικών φαινομένων και να διατυπώσουν ενοποιητικές θεωρίες. Αυτή η τάση ήταν ιδιαίτερα έντονη στη διερεύνηση των ηλεκτρικών και των μαγνητικών φαινομένων. Σύμφωνα με τις παρατηρήσεις του Oersted, η απόκλιση της μαγνητικής βελόνας, όταν τοποθετούνταν πάνω από το ρευματοφόρο αγωγό, και η απόκλισή της όταν τοποθετούνταν κάτω από το ρευματοφόρο αγωγό, είχαν αντίθετη φορά.</a:t>
            </a:r>
          </a:p>
        </p:txBody>
      </p:sp>
    </p:spTree>
    <p:extLst>
      <p:ext uri="{BB962C8B-B14F-4D97-AF65-F5344CB8AC3E}">
        <p14:creationId xmlns:p14="http://schemas.microsoft.com/office/powerpoint/2010/main" val="116319269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764406" y="0"/>
            <a:ext cx="4095482" cy="678263"/>
          </a:xfrm>
        </p:spPr>
        <p:txBody>
          <a:bodyPr>
            <a:normAutofit/>
          </a:bodyPr>
          <a:lstStyle/>
          <a:p>
            <a:r>
              <a:rPr lang="en-US" dirty="0" smtClean="0"/>
              <a:t>    </a:t>
            </a:r>
            <a:r>
              <a:rPr lang="en-US" dirty="0" smtClean="0">
                <a:solidFill>
                  <a:srgbClr val="0070C0"/>
                </a:solidFill>
              </a:rPr>
              <a:t>Michael </a:t>
            </a:r>
            <a:r>
              <a:rPr lang="en-US" dirty="0">
                <a:solidFill>
                  <a:srgbClr val="0070C0"/>
                </a:solidFill>
              </a:rPr>
              <a:t>Faraday</a:t>
            </a:r>
            <a:endParaRPr lang="el-GR" dirty="0">
              <a:solidFill>
                <a:srgbClr val="0070C0"/>
              </a:solidFill>
            </a:endParaRPr>
          </a:p>
        </p:txBody>
      </p:sp>
      <p:pic>
        <p:nvPicPr>
          <p:cNvPr id="7" name="Θέση εικόνας 6"/>
          <p:cNvPicPr>
            <a:picLocks noGrp="1" noChangeAspect="1"/>
          </p:cNvPicPr>
          <p:nvPr>
            <p:ph type="pic" idx="1"/>
          </p:nvPr>
        </p:nvPicPr>
        <p:blipFill>
          <a:blip r:embed="rId2">
            <a:extLst>
              <a:ext uri="{28A0092B-C50C-407E-A947-70E740481C1C}">
                <a14:useLocalDpi xmlns:a14="http://schemas.microsoft.com/office/drawing/2010/main" val="0"/>
              </a:ext>
            </a:extLst>
          </a:blip>
          <a:srcRect l="1206" r="1206"/>
          <a:stretch>
            <a:fillRect/>
          </a:stretch>
        </p:blipFill>
        <p:spPr>
          <a:xfrm>
            <a:off x="7496631" y="609601"/>
            <a:ext cx="3666690" cy="5181599"/>
          </a:xfrm>
        </p:spPr>
      </p:pic>
      <p:sp>
        <p:nvSpPr>
          <p:cNvPr id="3" name="Θέση περιεχομένου 2"/>
          <p:cNvSpPr>
            <a:spLocks noGrp="1"/>
          </p:cNvSpPr>
          <p:nvPr>
            <p:ph type="body" sz="half" idx="2"/>
          </p:nvPr>
        </p:nvSpPr>
        <p:spPr>
          <a:xfrm>
            <a:off x="798490" y="609601"/>
            <a:ext cx="6465195" cy="5804077"/>
          </a:xfrm>
        </p:spPr>
        <p:txBody>
          <a:bodyPr>
            <a:normAutofit fontScale="85000" lnSpcReduction="10000"/>
          </a:bodyPr>
          <a:lstStyle/>
          <a:p>
            <a:pPr marL="0" indent="0">
              <a:buNone/>
            </a:pPr>
            <a:r>
              <a:rPr lang="el-GR" sz="2000" dirty="0">
                <a:solidFill>
                  <a:schemeClr val="bg1"/>
                </a:solidFill>
              </a:rPr>
              <a:t>Την επόμενη χρονιά, το 1821, ο Μ. Faraday (1791-1867), με αφετηρία την ανακάλυψη του Oersted άρχισε να μελετά τις πρόσφατες εξελίξεις στον ηλεκτρομαγνητισμό. Ο Faraday δεν περιορίστηκε στη μελέτη των αποτελεσμάτων που είχαν ήδη προκύψει, αλλά έκανε και δικά του πειράματα, που οδήγησαν, το Σεπτέμβριο του 1821, στην ανακάλυψη του φαινομένου της ηλεκτρομαγνητικής περιστροφής. Οι παρατηρήσεις του Faraday έδειχναν ότι ένα ρευματοφόρο καλώδιο ασκεί δυνάμεις κυκλικού χαρακτήρα σ' ένα μαγνήτη που βρίσκεται υπό την επίδρασή του. Δηλαδή, ο μαγνήτης τείνει να περιστραφεί γύρω από το καλώδιο. Θεωρώντας ότι πρέπει να ισχύει και το αντίστροφο, δηλαδή ότι η δύναμη που ασκείται από ένα μαγνήτη σ' ένα καλώδιο είναι επίσης κυκλική, κατασκεύασε μια διάταξη, στην οποία ένα </a:t>
            </a:r>
            <a:r>
              <a:rPr lang="el-GR" sz="2000" dirty="0" smtClean="0">
                <a:solidFill>
                  <a:schemeClr val="bg1"/>
                </a:solidFill>
              </a:rPr>
              <a:t>ρευματοφόρο</a:t>
            </a:r>
            <a:r>
              <a:rPr lang="en-US" sz="2000" dirty="0" smtClean="0">
                <a:solidFill>
                  <a:schemeClr val="bg1"/>
                </a:solidFill>
              </a:rPr>
              <a:t> </a:t>
            </a:r>
            <a:r>
              <a:rPr lang="el-GR" sz="2000" dirty="0">
                <a:solidFill>
                  <a:schemeClr val="bg1"/>
                </a:solidFill>
              </a:rPr>
              <a:t>καλώδιο περιστρεφόταν γύρω από ένα σταθερό </a:t>
            </a:r>
            <a:r>
              <a:rPr lang="el-GR" sz="2000" dirty="0" smtClean="0">
                <a:solidFill>
                  <a:schemeClr val="bg1"/>
                </a:solidFill>
              </a:rPr>
              <a:t>μαγνήτη.Αυτή </a:t>
            </a:r>
            <a:r>
              <a:rPr lang="el-GR" sz="2000" dirty="0">
                <a:solidFill>
                  <a:schemeClr val="bg1"/>
                </a:solidFill>
              </a:rPr>
              <a:t>η ανακάλυψη αποτέλεσε την αρχή λειτουργίας των ηλεκτρικών μηχανών. Πέρα όμως από την πρακτική σημασία της αυτή είχε και σημαντικές θεωρητικές προεκτάσεις. Παρείχε μια πρώτη ένδειξη ότι τα ηλεκτρομαγνητικά φαινόμενα θα ήταν δύσκολο να ενταχθούν στη νευτώνεια παράδοση. </a:t>
            </a:r>
          </a:p>
          <a:p>
            <a:pPr marL="0" indent="0">
              <a:buNone/>
            </a:pPr>
            <a:endParaRPr lang="el-GR" sz="2000" dirty="0"/>
          </a:p>
        </p:txBody>
      </p:sp>
    </p:spTree>
    <p:extLst>
      <p:ext uri="{BB962C8B-B14F-4D97-AF65-F5344CB8AC3E}">
        <p14:creationId xmlns:p14="http://schemas.microsoft.com/office/powerpoint/2010/main" val="21719893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908576" y="17173"/>
            <a:ext cx="3546497" cy="759853"/>
          </a:xfrm>
        </p:spPr>
        <p:txBody>
          <a:bodyPr/>
          <a:lstStyle/>
          <a:p>
            <a:r>
              <a:rPr lang="en-US" dirty="0" smtClean="0"/>
              <a:t> </a:t>
            </a:r>
            <a:r>
              <a:rPr lang="en-US" dirty="0">
                <a:solidFill>
                  <a:srgbClr val="0070C0"/>
                </a:solidFill>
              </a:rPr>
              <a:t>Michael Faraday</a:t>
            </a:r>
            <a:endParaRPr lang="el-GR" dirty="0">
              <a:solidFill>
                <a:srgbClr val="0070C0"/>
              </a:solidFill>
            </a:endParaRPr>
          </a:p>
        </p:txBody>
      </p:sp>
      <p:pic>
        <p:nvPicPr>
          <p:cNvPr id="8" name="Θέση εικόνας 7"/>
          <p:cNvPicPr>
            <a:picLocks noGrp="1" noChangeAspect="1"/>
          </p:cNvPicPr>
          <p:nvPr>
            <p:ph type="pic" idx="1"/>
          </p:nvPr>
        </p:nvPicPr>
        <p:blipFill>
          <a:blip r:embed="rId2">
            <a:extLst>
              <a:ext uri="{28A0092B-C50C-407E-A947-70E740481C1C}">
                <a14:useLocalDpi xmlns:a14="http://schemas.microsoft.com/office/drawing/2010/main" val="0"/>
              </a:ext>
            </a:extLst>
          </a:blip>
          <a:srcRect l="4189" r="4189"/>
          <a:stretch>
            <a:fillRect/>
          </a:stretch>
        </p:blipFill>
        <p:spPr/>
      </p:pic>
      <p:sp>
        <p:nvSpPr>
          <p:cNvPr id="3" name="Θέση περιεχομένου 2"/>
          <p:cNvSpPr>
            <a:spLocks noGrp="1"/>
          </p:cNvSpPr>
          <p:nvPr>
            <p:ph type="body" sz="half" idx="2"/>
          </p:nvPr>
        </p:nvSpPr>
        <p:spPr>
          <a:xfrm>
            <a:off x="873003" y="777026"/>
            <a:ext cx="6316067" cy="5391954"/>
          </a:xfrm>
        </p:spPr>
        <p:txBody>
          <a:bodyPr>
            <a:normAutofit lnSpcReduction="10000"/>
          </a:bodyPr>
          <a:lstStyle/>
          <a:p>
            <a:r>
              <a:rPr lang="el-GR" sz="2000" dirty="0">
                <a:solidFill>
                  <a:schemeClr val="bg1"/>
                </a:solidFill>
              </a:rPr>
              <a:t>Δέκα χρόνια αργότερα, το 1831, ο Faraday ανακάλυψε ένα άλλο φαινόμενο, την ηλεκτρομαγνητική επαγωγή. Στην πειραματική διάταξη που σχεδίασε, δύο σύρματα είναι τυλιγμένα γύρω από ένα σιδερένιο δακτύλιο σε διαμετρικά αντίθετες θέσεις. Το ένα σύρμα (πρωτεύον) συνδέεται, μέσω ενός διακόπτη, με μια μπαταρία. Κοντά στο άλλο (δευτερεύον) είναι τοποθετημένη μια μαγνητική βελόνα. Ο Faraday παρατήρησε ότι το κλείσιμο του διακόπτη και η δίοδος ηλεκτρικού ρεύματος στο ένα σύρμα συνοδευόταν από τη στιγμιαία εμφάνιση ρεύματος στο άλλο σύρμα, όπως φαινόταν από τη στιγμιαία κίνηση της βελόνας. Το ίδιο συνέβαινε και με το άνοιγμα του διακόπτη και τη διακοπή του ρεύματος στο πρώτο σύρμα. Πάνω στο φαινόμενο αυτό στηρίζεται η λειτουργία των μετασχηματιστών</a:t>
            </a:r>
            <a:r>
              <a:rPr lang="el-GR" sz="2000" dirty="0" smtClean="0">
                <a:solidFill>
                  <a:schemeClr val="bg1"/>
                </a:solidFill>
              </a:rPr>
              <a:t>.</a:t>
            </a:r>
            <a:endParaRPr lang="en-US" sz="2000" dirty="0" smtClean="0">
              <a:solidFill>
                <a:schemeClr val="bg1"/>
              </a:solidFill>
            </a:endParaRPr>
          </a:p>
          <a:p>
            <a:endParaRPr lang="el-GR" sz="2000" dirty="0"/>
          </a:p>
        </p:txBody>
      </p:sp>
    </p:spTree>
    <p:extLst>
      <p:ext uri="{BB962C8B-B14F-4D97-AF65-F5344CB8AC3E}">
        <p14:creationId xmlns:p14="http://schemas.microsoft.com/office/powerpoint/2010/main" val="7364350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476264" y="0"/>
            <a:ext cx="4731353" cy="613893"/>
          </a:xfrm>
        </p:spPr>
        <p:txBody>
          <a:bodyPr/>
          <a:lstStyle/>
          <a:p>
            <a:r>
              <a:rPr lang="en-US" dirty="0" smtClean="0"/>
              <a:t>   </a:t>
            </a:r>
            <a:r>
              <a:rPr lang="en-US" dirty="0" smtClean="0">
                <a:solidFill>
                  <a:srgbClr val="0070C0"/>
                </a:solidFill>
              </a:rPr>
              <a:t>James </a:t>
            </a:r>
            <a:r>
              <a:rPr lang="en-US" dirty="0">
                <a:solidFill>
                  <a:srgbClr val="0070C0"/>
                </a:solidFill>
              </a:rPr>
              <a:t>Clerk Maxwell</a:t>
            </a:r>
            <a:endParaRPr lang="el-GR" dirty="0">
              <a:solidFill>
                <a:srgbClr val="0070C0"/>
              </a:solidFill>
            </a:endParaRPr>
          </a:p>
        </p:txBody>
      </p:sp>
      <p:pic>
        <p:nvPicPr>
          <p:cNvPr id="5" name="Θέση εικόνας 4"/>
          <p:cNvPicPr>
            <a:picLocks noGrp="1" noChangeAspect="1"/>
          </p:cNvPicPr>
          <p:nvPr>
            <p:ph type="pic" idx="1"/>
          </p:nvPr>
        </p:nvPicPr>
        <p:blipFill>
          <a:blip r:embed="rId2">
            <a:extLst>
              <a:ext uri="{28A0092B-C50C-407E-A947-70E740481C1C}">
                <a14:useLocalDpi xmlns:a14="http://schemas.microsoft.com/office/drawing/2010/main" val="0"/>
              </a:ext>
            </a:extLst>
          </a:blip>
          <a:srcRect l="5694" r="5694"/>
          <a:stretch>
            <a:fillRect/>
          </a:stretch>
        </p:blipFill>
        <p:spPr>
          <a:xfrm>
            <a:off x="7548048" y="609601"/>
            <a:ext cx="3669450" cy="5181600"/>
          </a:xfrm>
        </p:spPr>
      </p:pic>
      <p:sp>
        <p:nvSpPr>
          <p:cNvPr id="3" name="Θέση περιεχομένου 2"/>
          <p:cNvSpPr>
            <a:spLocks noGrp="1"/>
          </p:cNvSpPr>
          <p:nvPr>
            <p:ph type="body" sz="half" idx="2"/>
          </p:nvPr>
        </p:nvSpPr>
        <p:spPr>
          <a:xfrm>
            <a:off x="850006" y="609601"/>
            <a:ext cx="6530715" cy="5945745"/>
          </a:xfrm>
        </p:spPr>
        <p:txBody>
          <a:bodyPr>
            <a:normAutofit fontScale="77500" lnSpcReduction="20000"/>
          </a:bodyPr>
          <a:lstStyle/>
          <a:p>
            <a:pPr marL="0" indent="0">
              <a:buNone/>
            </a:pPr>
            <a:r>
              <a:rPr lang="el-GR" sz="2000" dirty="0">
                <a:solidFill>
                  <a:schemeClr val="bg1"/>
                </a:solidFill>
              </a:rPr>
              <a:t>Το έργο του Faraday συνεχίστηκε από τον J.C. Maxwell (1831-1879). Οι προσπάθειες του Maxwell στόχευαν στη μαθηματικοποίηση των ιδεών του Faraday και στη δημιουργία ενός μοντέλου του αιθέρα, που θα ήταν σε θέση να εξηγήσει τη μετάδοση των ηλεκτρομαγνητικών δυνάμεων. Στις δεκαετίες του 1850 και του 1860 ο Maxwell δημιουργεί μια μαθηματικά διατυπωμένη θεωρία των ηλεκτρομαγνητικών φαινομένων, σύμφωνα με την οποία τα φαινόμενα αυτά προκύπτουν από τις κινήσεις υλικών σωματιδίων και μεταδίδονται μέσω του αιθέρα. Ο αιθέρας, σύμφωνα με τον Maxwell, αποτελούνταν επίσης από σωματίδια, που ήταν οι </a:t>
            </a:r>
            <a:r>
              <a:rPr lang="el-GR" sz="2000" dirty="0" smtClean="0">
                <a:solidFill>
                  <a:schemeClr val="bg1"/>
                </a:solidFill>
              </a:rPr>
              <a:t>ενδιάμεσοι </a:t>
            </a:r>
            <a:r>
              <a:rPr lang="el-GR" sz="2000" dirty="0">
                <a:solidFill>
                  <a:schemeClr val="bg1"/>
                </a:solidFill>
              </a:rPr>
              <a:t>φορείς για τη μετάδοση των δυνάμεων</a:t>
            </a:r>
            <a:r>
              <a:rPr lang="el-GR" sz="2000" dirty="0" smtClean="0">
                <a:solidFill>
                  <a:schemeClr val="bg1"/>
                </a:solidFill>
              </a:rPr>
              <a:t>.</a:t>
            </a:r>
            <a:endParaRPr lang="en-US" sz="2000" dirty="0" smtClean="0">
              <a:solidFill>
                <a:schemeClr val="bg1"/>
              </a:solidFill>
            </a:endParaRPr>
          </a:p>
          <a:p>
            <a:pPr marL="0" indent="0">
              <a:buNone/>
            </a:pPr>
            <a:r>
              <a:rPr lang="el-GR" sz="2000" dirty="0">
                <a:solidFill>
                  <a:schemeClr val="bg1"/>
                </a:solidFill>
              </a:rPr>
              <a:t>Η πρώτη εργασία του για το πεδίο είχε τίτλο «On </a:t>
            </a:r>
            <a:r>
              <a:rPr lang="el-GR" sz="2000" dirty="0" smtClean="0">
                <a:solidFill>
                  <a:schemeClr val="bg1"/>
                </a:solidFill>
              </a:rPr>
              <a:t>Faraday 's Lines </a:t>
            </a:r>
            <a:r>
              <a:rPr lang="el-GR" sz="2000" dirty="0">
                <a:solidFill>
                  <a:schemeClr val="bg1"/>
                </a:solidFill>
              </a:rPr>
              <a:t>of </a:t>
            </a:r>
            <a:r>
              <a:rPr lang="el-GR" sz="2000" dirty="0" smtClean="0">
                <a:solidFill>
                  <a:schemeClr val="bg1"/>
                </a:solidFill>
              </a:rPr>
              <a:t>Force» </a:t>
            </a:r>
            <a:r>
              <a:rPr lang="el-GR" sz="2000" dirty="0">
                <a:solidFill>
                  <a:schemeClr val="bg1"/>
                </a:solidFill>
              </a:rPr>
              <a:t>[Περί των δυναμικών γραμμών του Faraday, 1856], Η έννοια των δυναμικών γραμμών του κίνησε το ενδιαφέρον λόγω της γεωμετρικής υφής της. Ο Maxwell, που ενδιαφερόταν ιδιαίτερα για τη γεωμετρία, θεωρούσε ότι αυτή η έννοια θα μπορούσε να εκφράσει γεωμετρικά την κατανομή των ηλεκτρομαγνητικών δυνάμεων στο χώρο. Οι δυναμικές γραμμές, στην εργασία του 1856, αντιπροσωπεύουν τις διευθύνσεις αυτών των δυνάμεων. Παρά το ότι είχε υιοθετήσει την ιδέα του Faraday περί δυναμικών γραμμών, απέρριψε τη φυσική ερμηνεία που τους είχε προσδώσει ο Faraday. Η έννοια των δυναμικών γραμμών, σύμφωνα με το Maxwell, είχε γεωμετρική και όχι φυσική σημασία.</a:t>
            </a:r>
          </a:p>
        </p:txBody>
      </p:sp>
    </p:spTree>
    <p:extLst>
      <p:ext uri="{BB962C8B-B14F-4D97-AF65-F5344CB8AC3E}">
        <p14:creationId xmlns:p14="http://schemas.microsoft.com/office/powerpoint/2010/main" val="309592067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a:xfrm>
            <a:off x="1463385" y="0"/>
            <a:ext cx="4306350" cy="678263"/>
          </a:xfrm>
        </p:spPr>
        <p:txBody>
          <a:bodyPr>
            <a:normAutofit fontScale="90000"/>
          </a:bodyPr>
          <a:lstStyle/>
          <a:p>
            <a:r>
              <a:rPr lang="el-GR" dirty="0" smtClean="0">
                <a:solidFill>
                  <a:srgbClr val="0070C0"/>
                </a:solidFill>
              </a:rPr>
              <a:t> </a:t>
            </a:r>
            <a:r>
              <a:rPr lang="en-US" dirty="0" smtClean="0">
                <a:solidFill>
                  <a:srgbClr val="0070C0"/>
                </a:solidFill>
              </a:rPr>
              <a:t>James </a:t>
            </a:r>
            <a:r>
              <a:rPr lang="en-US" dirty="0">
                <a:solidFill>
                  <a:srgbClr val="0070C0"/>
                </a:solidFill>
              </a:rPr>
              <a:t>Clerk Maxwell</a:t>
            </a:r>
            <a:endParaRPr lang="el-GR" dirty="0">
              <a:solidFill>
                <a:srgbClr val="0070C0"/>
              </a:solidFill>
            </a:endParaRPr>
          </a:p>
        </p:txBody>
      </p:sp>
      <p:pic>
        <p:nvPicPr>
          <p:cNvPr id="6" name="Θέση εικόνας 5"/>
          <p:cNvPicPr>
            <a:picLocks noGrp="1" noChangeAspect="1"/>
          </p:cNvPicPr>
          <p:nvPr>
            <p:ph type="pic" idx="1"/>
          </p:nvPr>
        </p:nvPicPr>
        <p:blipFill>
          <a:blip r:embed="rId2">
            <a:extLst>
              <a:ext uri="{28A0092B-C50C-407E-A947-70E740481C1C}">
                <a14:useLocalDpi xmlns:a14="http://schemas.microsoft.com/office/drawing/2010/main" val="0"/>
              </a:ext>
            </a:extLst>
          </a:blip>
          <a:srcRect l="4981" r="4981"/>
          <a:stretch>
            <a:fillRect/>
          </a:stretch>
        </p:blipFill>
        <p:spPr>
          <a:xfrm>
            <a:off x="7483752" y="609601"/>
            <a:ext cx="3666690" cy="5181599"/>
          </a:xfrm>
        </p:spPr>
      </p:pic>
      <p:sp>
        <p:nvSpPr>
          <p:cNvPr id="3" name="Θέση περιεχομένου 2"/>
          <p:cNvSpPr>
            <a:spLocks noGrp="1"/>
          </p:cNvSpPr>
          <p:nvPr>
            <p:ph type="body" sz="half" idx="2"/>
          </p:nvPr>
        </p:nvSpPr>
        <p:spPr>
          <a:xfrm>
            <a:off x="875764" y="678263"/>
            <a:ext cx="6439437" cy="5662409"/>
          </a:xfrm>
        </p:spPr>
        <p:txBody>
          <a:bodyPr>
            <a:normAutofit/>
          </a:bodyPr>
          <a:lstStyle/>
          <a:p>
            <a:pPr marL="0" indent="0">
              <a:buNone/>
            </a:pPr>
            <a:r>
              <a:rPr lang="el-GR" dirty="0">
                <a:solidFill>
                  <a:schemeClr val="bg1"/>
                </a:solidFill>
              </a:rPr>
              <a:t>Το έργο του Maxwell αντιπροσωπεύει και τις τρεις κυρίαρχες τάσεις στην επιστήμη του 19ου αιώνα: τη μαθηματικοποίηση των φυσικών θεωριών, την ενοποίηση διαφορετικών περιοχών της φυσικής και τη μηχανιστική ερμηνεία των φυσικών φαινομένων. Η μαθηματικοποίηση της ηλεκτρομαγνητικής θεωρίας φτάνει στο απόγειο της, όταν οι θεωρητικές έρευνες του Maxwell καταλήγουν στη διατύπωση τεσσάρων εξισώσεων, που διέπουν τις ηλεκτρομαγνητικές αλληλεπιδράσεις. Οι εξισώσεις αυτές ενοποιούν τα ηλεκτρικά, τα μαγνητικά και τα οπτικά φαινόμενα. Αντιπροσωπεύουν μια σύνθεση των γνώσεων που είχαν συσσωρευτεί έως τότε για όλες αυτές τις κατηγορίες φαινομένων, μια σύνθεση της οποίας η σημασία στην ιστορία της επιστήμης είναι αντίστοιχη με τη σημασία της νευτώνειας σύνθεσης στο τέλος του 17ου </a:t>
            </a:r>
            <a:r>
              <a:rPr lang="el-GR" dirty="0" smtClean="0">
                <a:solidFill>
                  <a:schemeClr val="bg1"/>
                </a:solidFill>
              </a:rPr>
              <a:t>αιώνα.</a:t>
            </a:r>
            <a:endParaRPr lang="en-US" dirty="0" smtClean="0">
              <a:solidFill>
                <a:schemeClr val="bg1"/>
              </a:solidFill>
            </a:endParaRPr>
          </a:p>
          <a:p>
            <a:pPr marL="0" indent="0">
              <a:buNone/>
            </a:pPr>
            <a:r>
              <a:rPr lang="el-GR" dirty="0" smtClean="0">
                <a:solidFill>
                  <a:schemeClr val="bg1"/>
                </a:solidFill>
              </a:rPr>
              <a:t>Η </a:t>
            </a:r>
            <a:r>
              <a:rPr lang="el-GR" dirty="0">
                <a:solidFill>
                  <a:schemeClr val="bg1"/>
                </a:solidFill>
              </a:rPr>
              <a:t>σύνθεση του Maxwell οδήγησε στην πρόβλεψη ότι τα ηλεκτρομαγνητικά κύματα μεταδίδονται στον αιθέρα με την ταχύτητα του φωτός. Το 1888 ο Γερμανός φυσικός Heinrich Hertz (Χερτς, 1857-1894) ανακαλύπτει πειραματικά τα ηλεκτρομαγνητικά κύματα και επιβεβαιώνει με αυτό τον τρόπο τη θεωρία του Maxwell.</a:t>
            </a:r>
          </a:p>
          <a:p>
            <a:endParaRPr lang="el-GR" dirty="0"/>
          </a:p>
        </p:txBody>
      </p:sp>
    </p:spTree>
    <p:extLst>
      <p:ext uri="{BB962C8B-B14F-4D97-AF65-F5344CB8AC3E}">
        <p14:creationId xmlns:p14="http://schemas.microsoft.com/office/powerpoint/2010/main" val="210687024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Τίτλος 4"/>
          <p:cNvSpPr>
            <a:spLocks noGrp="1"/>
          </p:cNvSpPr>
          <p:nvPr>
            <p:ph type="title"/>
          </p:nvPr>
        </p:nvSpPr>
        <p:spPr>
          <a:xfrm>
            <a:off x="1553537" y="8611"/>
            <a:ext cx="4332108" cy="600990"/>
          </a:xfrm>
        </p:spPr>
        <p:txBody>
          <a:bodyPr/>
          <a:lstStyle/>
          <a:p>
            <a:r>
              <a:rPr lang="en-US" dirty="0">
                <a:solidFill>
                  <a:srgbClr val="0070C0"/>
                </a:solidFill>
              </a:rPr>
              <a:t>James Clerk Maxwell</a:t>
            </a:r>
            <a:endParaRPr lang="el-GR" dirty="0"/>
          </a:p>
        </p:txBody>
      </p:sp>
      <p:pic>
        <p:nvPicPr>
          <p:cNvPr id="8" name="Θέση εικόνας 7"/>
          <p:cNvPicPr>
            <a:picLocks noGrp="1" noChangeAspect="1"/>
          </p:cNvPicPr>
          <p:nvPr>
            <p:ph type="pic" idx="1"/>
          </p:nvPr>
        </p:nvPicPr>
        <p:blipFill>
          <a:blip r:embed="rId2">
            <a:extLst>
              <a:ext uri="{28A0092B-C50C-407E-A947-70E740481C1C}">
                <a14:useLocalDpi xmlns:a14="http://schemas.microsoft.com/office/drawing/2010/main" val="0"/>
              </a:ext>
            </a:extLst>
          </a:blip>
          <a:srcRect l="7372" r="7372"/>
          <a:stretch>
            <a:fillRect/>
          </a:stretch>
        </p:blipFill>
        <p:spPr>
          <a:xfrm>
            <a:off x="7535267" y="609601"/>
            <a:ext cx="3666690" cy="5181599"/>
          </a:xfrm>
        </p:spPr>
      </p:pic>
      <p:sp>
        <p:nvSpPr>
          <p:cNvPr id="7" name="Θέση κειμένου 6"/>
          <p:cNvSpPr>
            <a:spLocks noGrp="1"/>
          </p:cNvSpPr>
          <p:nvPr>
            <p:ph type="body" sz="half" idx="2"/>
          </p:nvPr>
        </p:nvSpPr>
        <p:spPr>
          <a:xfrm>
            <a:off x="837128" y="609601"/>
            <a:ext cx="6362162" cy="5314681"/>
          </a:xfrm>
        </p:spPr>
        <p:txBody>
          <a:bodyPr>
            <a:normAutofit/>
          </a:bodyPr>
          <a:lstStyle/>
          <a:p>
            <a:r>
              <a:rPr lang="el-GR" dirty="0" smtClean="0">
                <a:solidFill>
                  <a:schemeClr val="bg1"/>
                </a:solidFill>
              </a:rPr>
              <a:t>Στην Ηπειρωτική </a:t>
            </a:r>
            <a:r>
              <a:rPr lang="el-GR" dirty="0">
                <a:solidFill>
                  <a:schemeClr val="bg1"/>
                </a:solidFill>
              </a:rPr>
              <a:t>Ευρώπη, έως την ανακάλυψη του Hertz, ανθούσαν διάφορες ηλεκτρομαγνητικές θεωρίες, που περιέγραφαν τις ηλεκτρικές και μαγνητικές δυνάμεις ως δυνάμεις που δρουν ακαριαία εξ αποστάσεως, χωρίς τη μεσολάβηση του πεδίου. Τα πειράματα του Hertz συνετέλεσαν στην εγκατάλειψη αυτών των θεωριών και στην εδραίωση της έννοιας του πεδίου. Επίσης, πρέπει να αναφερθεί ότι η ανακάλυψη του είχε τεράστια τεχνολογική σημασία, γιατί οδήγησε στην κατασκευή του ασύρματου τηλέγραφου και στην ανάπτυξη των τηλεπικοινωνιών.</a:t>
            </a:r>
          </a:p>
          <a:p>
            <a:r>
              <a:rPr lang="el-GR" dirty="0">
                <a:solidFill>
                  <a:schemeClr val="bg1"/>
                </a:solidFill>
              </a:rPr>
              <a:t>Η τρίτη τάση στην φυσική του 19ου αι., η μηχανιστική θεώρηση των φυσικών φαινομένων, επίσης αντανακλάται στο έργο του Maxwell. Η ενέργεια του ηλεκτρομαγνητικού πεδίου ήταν, σύμφωνα με το Maxwell, η μηχανική ενέργεια του αιθέρα. Η έννοια της ενέργειας, δηλαδή, έδωσε τη δυνατότητα για μια μηχανιστική εξήγηση των ηλεκτρομαγνητικών φαινομένων. Η έννοια αυτή πήρε τη μορφή που ξέρουμε σήμερα και διαχωρίστηκε σαφώς σε κινητική και σε δυναμική, στα μέσα του 19ου αιώνα.</a:t>
            </a:r>
          </a:p>
          <a:p>
            <a:endParaRPr lang="el-GR" dirty="0"/>
          </a:p>
        </p:txBody>
      </p:sp>
    </p:spTree>
    <p:extLst>
      <p:ext uri="{BB962C8B-B14F-4D97-AF65-F5344CB8AC3E}">
        <p14:creationId xmlns:p14="http://schemas.microsoft.com/office/powerpoint/2010/main" val="183292185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Τίτλος 13"/>
          <p:cNvSpPr>
            <a:spLocks noGrp="1"/>
          </p:cNvSpPr>
          <p:nvPr>
            <p:ph type="title"/>
          </p:nvPr>
        </p:nvSpPr>
        <p:spPr>
          <a:xfrm>
            <a:off x="1141364" y="3335628"/>
            <a:ext cx="9906001" cy="730698"/>
          </a:xfrm>
        </p:spPr>
        <p:txBody>
          <a:bodyPr/>
          <a:lstStyle/>
          <a:p>
            <a:r>
              <a:rPr lang="el-GR" dirty="0" smtClean="0"/>
              <a:t>Κουρτιδησ ιωαννησ</a:t>
            </a:r>
            <a:endParaRPr lang="el-GR" dirty="0"/>
          </a:p>
        </p:txBody>
      </p:sp>
      <p:sp>
        <p:nvSpPr>
          <p:cNvPr id="15" name="Θέση κειμένου 14"/>
          <p:cNvSpPr>
            <a:spLocks noGrp="1"/>
          </p:cNvSpPr>
          <p:nvPr>
            <p:ph type="body" sz="half" idx="2"/>
          </p:nvPr>
        </p:nvSpPr>
        <p:spPr>
          <a:xfrm>
            <a:off x="1142860" y="4181136"/>
            <a:ext cx="9904505" cy="2348453"/>
          </a:xfrm>
        </p:spPr>
        <p:txBody>
          <a:bodyPr>
            <a:normAutofit lnSpcReduction="10000"/>
          </a:bodyPr>
          <a:lstStyle/>
          <a:p>
            <a:r>
              <a:rPr lang="el-GR" sz="2000" dirty="0" smtClean="0"/>
              <a:t>ΠΗΓΕΣ:</a:t>
            </a:r>
          </a:p>
          <a:p>
            <a:pPr marL="342900" indent="-342900">
              <a:buFont typeface="Arial" panose="020B0604020202020204" pitchFamily="34" charset="0"/>
              <a:buChar char="•"/>
            </a:pPr>
            <a:r>
              <a:rPr lang="en-US" sz="2000" dirty="0" smtClean="0"/>
              <a:t>ebooks.edu.gr/modules/DSGL-C114</a:t>
            </a:r>
            <a:r>
              <a:rPr lang="en-US" sz="2000" dirty="0"/>
              <a:t>/.../</a:t>
            </a:r>
            <a:r>
              <a:rPr lang="en-US" sz="2000" dirty="0" smtClean="0"/>
              <a:t>2863,10889</a:t>
            </a:r>
          </a:p>
          <a:p>
            <a:pPr marL="342900" indent="-342900">
              <a:buFont typeface="Arial" panose="020B0604020202020204" pitchFamily="34" charset="0"/>
              <a:buChar char="•"/>
            </a:pPr>
            <a:r>
              <a:rPr lang="en-US" sz="2000" dirty="0" smtClean="0"/>
              <a:t>en.wikipedia.org</a:t>
            </a:r>
          </a:p>
          <a:p>
            <a:pPr marL="342900" indent="-342900">
              <a:buFont typeface="Arial" panose="020B0604020202020204" pitchFamily="34" charset="0"/>
              <a:buChar char="•"/>
            </a:pPr>
            <a:r>
              <a:rPr lang="en-US" sz="2000" dirty="0" smtClean="0"/>
              <a:t>www.clerkmaxwellfoundation.org</a:t>
            </a:r>
          </a:p>
          <a:p>
            <a:pPr marL="342900" indent="-342900">
              <a:buFont typeface="Arial" panose="020B0604020202020204" pitchFamily="34" charset="0"/>
              <a:buChar char="•"/>
            </a:pPr>
            <a:r>
              <a:rPr lang="en-US" sz="2000" dirty="0" smtClean="0"/>
              <a:t>www.nndb.com </a:t>
            </a:r>
          </a:p>
          <a:p>
            <a:pPr marL="342900" indent="-342900">
              <a:buFont typeface="Arial" panose="020B0604020202020204" pitchFamily="34" charset="0"/>
              <a:buChar char="•"/>
            </a:pPr>
            <a:endParaRPr lang="el-GR" sz="2000" dirty="0" smtClean="0"/>
          </a:p>
        </p:txBody>
      </p:sp>
    </p:spTree>
    <p:extLst>
      <p:ext uri="{BB962C8B-B14F-4D97-AF65-F5344CB8AC3E}">
        <p14:creationId xmlns:p14="http://schemas.microsoft.com/office/powerpoint/2010/main" val="209107354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Κύκλωμα">
  <a:themeElements>
    <a:clrScheme name="Circuit">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docProps/app.xml><?xml version="1.0" encoding="utf-8"?>
<Properties xmlns="http://schemas.openxmlformats.org/officeDocument/2006/extended-properties" xmlns:vt="http://schemas.openxmlformats.org/officeDocument/2006/docPropsVTypes">
  <Template>TM04033919[[fn=Κύκλωμα]]</Template>
  <TotalTime>223</TotalTime>
  <Words>1281</Words>
  <Application>Microsoft Office PowerPoint</Application>
  <PresentationFormat>Ευρεία οθόνη</PresentationFormat>
  <Paragraphs>30</Paragraphs>
  <Slides>9</Slides>
  <Notes>0</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9</vt:i4>
      </vt:variant>
    </vt:vector>
  </HeadingPairs>
  <TitlesOfParts>
    <vt:vector size="13" baseType="lpstr">
      <vt:lpstr>Arial</vt:lpstr>
      <vt:lpstr>Trebuchet MS</vt:lpstr>
      <vt:lpstr>Tw Cen MT</vt:lpstr>
      <vt:lpstr>Κύκλωμα</vt:lpstr>
      <vt:lpstr>    ΗΛΕΚΤρΟΜΑΓΝΗΤΙΚΗ ΘΕΩΡΙΑ</vt:lpstr>
      <vt:lpstr>Charles-Augustin Coulomb</vt:lpstr>
      <vt:lpstr> Hans Christian Ørsted</vt:lpstr>
      <vt:lpstr>    Michael Faraday</vt:lpstr>
      <vt:lpstr> Michael Faraday</vt:lpstr>
      <vt:lpstr>   James Clerk Maxwell</vt:lpstr>
      <vt:lpstr> James Clerk Maxwell</vt:lpstr>
      <vt:lpstr>James Clerk Maxwell</vt:lpstr>
      <vt:lpstr>Κουρτιδησ ιωαννησ</vt:lpstr>
    </vt:vector>
  </TitlesOfParts>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ΗΛΕΚΤΟΜΑΓΝΗΤΙΚΗ ΘΕΩΡΙΑ</dc:title>
  <dc:creator>GIANNIS</dc:creator>
  <cp:lastModifiedBy>GIANNIS</cp:lastModifiedBy>
  <cp:revision>22</cp:revision>
  <dcterms:created xsi:type="dcterms:W3CDTF">2015-03-22T09:20:31Z</dcterms:created>
  <dcterms:modified xsi:type="dcterms:W3CDTF">2015-03-22T13:03:51Z</dcterms:modified>
</cp:coreProperties>
</file>