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93B4E6F5-0B9F-43A4-9DC0-83D6938343F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1B6CD14-B5D4-4765-A6BC-8372764B5E80}" type="datetimeFigureOut">
              <a:rPr lang="el-GR" smtClean="0"/>
              <a:pPr/>
              <a:t>22/4/2015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B4E6F5-0B9F-43A4-9DC0-83D6938343F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1B6CD14-B5D4-4765-A6BC-8372764B5E80}" type="datetimeFigureOut">
              <a:rPr lang="el-GR" smtClean="0"/>
              <a:pPr/>
              <a:t>22/4/2015</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3B4E6F5-0B9F-43A4-9DC0-83D6938343F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user\Desktop\78%20Michael%20Faraday%20-%20From%20Electricity%20to%20Power%20Generation.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930226"/>
          </a:xfrm>
        </p:spPr>
        <p:txBody>
          <a:bodyPr>
            <a:normAutofit/>
          </a:bodyPr>
          <a:lstStyle/>
          <a:p>
            <a:r>
              <a:rPr lang="el-GR" dirty="0" smtClean="0"/>
              <a:t>ΕΡΓΑΣΙΑ </a:t>
            </a:r>
            <a:r>
              <a:rPr lang="el-GR" dirty="0"/>
              <a:t> </a:t>
            </a:r>
            <a:r>
              <a:rPr lang="el-GR" dirty="0" smtClean="0"/>
              <a:t>του</a:t>
            </a:r>
            <a:r>
              <a:rPr lang="en-US" dirty="0" smtClean="0"/>
              <a:t>:</a:t>
            </a:r>
            <a:r>
              <a:rPr lang="en-US" dirty="0" smtClean="0"/>
              <a:t/>
            </a:r>
            <a:br>
              <a:rPr lang="en-US" dirty="0" smtClean="0"/>
            </a:br>
            <a:r>
              <a:rPr lang="el-GR" dirty="0" smtClean="0"/>
              <a:t>ΑΝΔΡΕΑ ΧΡΟΝΗ  Γ4</a:t>
            </a:r>
            <a:endParaRPr lang="el-GR" dirty="0"/>
          </a:p>
        </p:txBody>
      </p:sp>
      <p:pic>
        <p:nvPicPr>
          <p:cNvPr id="1026" name="Picture 2" descr="http://upload.wikimedia.org/wikipedia/commons/d/d5/Michael_Faraday_Millikan-Gale-1906.jpg"/>
          <p:cNvPicPr>
            <a:picLocks noChangeAspect="1" noChangeArrowheads="1"/>
          </p:cNvPicPr>
          <p:nvPr/>
        </p:nvPicPr>
        <p:blipFill>
          <a:blip r:embed="rId2" cstate="print"/>
          <a:srcRect/>
          <a:stretch>
            <a:fillRect/>
          </a:stretch>
        </p:blipFill>
        <p:spPr bwMode="auto">
          <a:xfrm>
            <a:off x="1403648" y="2060848"/>
            <a:ext cx="6408712" cy="47971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484784"/>
          </a:xfrm>
        </p:spPr>
        <p:txBody>
          <a:bodyPr/>
          <a:lstStyle/>
          <a:p>
            <a:r>
              <a:rPr lang="el-GR" u="sng" dirty="0" smtClean="0"/>
              <a:t>Η ΜΕΓΑΛΗ ΑΠΟΦΑΣΗ</a:t>
            </a:r>
            <a:endParaRPr lang="el-GR" u="sng" dirty="0"/>
          </a:p>
        </p:txBody>
      </p:sp>
      <p:sp>
        <p:nvSpPr>
          <p:cNvPr id="3" name="2 - Υπότιτλος"/>
          <p:cNvSpPr>
            <a:spLocks noGrp="1"/>
          </p:cNvSpPr>
          <p:nvPr>
            <p:ph type="subTitle" idx="1"/>
          </p:nvPr>
        </p:nvSpPr>
        <p:spPr>
          <a:xfrm>
            <a:off x="1371600" y="1916832"/>
            <a:ext cx="6400800" cy="4248472"/>
          </a:xfrm>
        </p:spPr>
        <p:txBody>
          <a:bodyPr>
            <a:normAutofit/>
          </a:bodyPr>
          <a:lstStyle/>
          <a:p>
            <a:r>
              <a:rPr lang="el-GR" dirty="0" smtClean="0"/>
              <a:t>Αποφάσισε να επαναλάβει πολλά από τα πειράματα, να επεξεργάζεται δικές του θεωρίες για να ερμηνεύσει τις παρατηρήσεις του και να σχεδιάζει καινούργια πειράματα.</a:t>
            </a:r>
            <a:endParaRPr lang="el-GR" dirty="0"/>
          </a:p>
        </p:txBody>
      </p:sp>
      <p:pic>
        <p:nvPicPr>
          <p:cNvPr id="32770" name="Picture 2" descr="http://scienceworld.wolfram.com/biography/pics/Faraday.jpg"/>
          <p:cNvPicPr>
            <a:picLocks noChangeAspect="1" noChangeArrowheads="1"/>
          </p:cNvPicPr>
          <p:nvPr/>
        </p:nvPicPr>
        <p:blipFill>
          <a:blip r:embed="rId2" cstate="print"/>
          <a:srcRect/>
          <a:stretch>
            <a:fillRect/>
          </a:stretch>
        </p:blipFill>
        <p:spPr bwMode="auto">
          <a:xfrm>
            <a:off x="1835696" y="4077072"/>
            <a:ext cx="5544616" cy="27809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88640"/>
            <a:ext cx="9144000" cy="1656184"/>
          </a:xfrm>
        </p:spPr>
        <p:txBody>
          <a:bodyPr>
            <a:normAutofit fontScale="90000"/>
          </a:bodyPr>
          <a:lstStyle/>
          <a:p>
            <a:r>
              <a:rPr lang="el-GR" sz="3300" u="sng" dirty="0" smtClean="0"/>
              <a:t>Η ΥΨΗΛΗ ΘΕΣΗ ΤΟΥ ΣΤΟ ΒΑΣΙΛΙΚΟ ΙΝΣΤΙΤΟΥΤΟ</a:t>
            </a:r>
            <a:r>
              <a:rPr lang="el-GR" dirty="0" smtClean="0"/>
              <a:t/>
            </a:r>
            <a:br>
              <a:rPr lang="el-GR" dirty="0" smtClean="0"/>
            </a:br>
            <a:endParaRPr lang="el-GR" dirty="0"/>
          </a:p>
        </p:txBody>
      </p:sp>
      <p:sp>
        <p:nvSpPr>
          <p:cNvPr id="3" name="2 - Υπότιτλος"/>
          <p:cNvSpPr>
            <a:spLocks noGrp="1"/>
          </p:cNvSpPr>
          <p:nvPr>
            <p:ph type="subTitle" idx="1"/>
          </p:nvPr>
        </p:nvSpPr>
        <p:spPr>
          <a:xfrm>
            <a:off x="1371600" y="1628800"/>
            <a:ext cx="6400800" cy="4968552"/>
          </a:xfrm>
        </p:spPr>
        <p:txBody>
          <a:bodyPr>
            <a:normAutofit/>
          </a:bodyPr>
          <a:lstStyle/>
          <a:p>
            <a:r>
              <a:rPr lang="el-GR" dirty="0" smtClean="0"/>
              <a:t>Το 1825 διορίσθηκε διευθυντής των εργαστηρίων του Βασιλικού Ινστιτούτου και το 1833 ισόβιος καθηγητής Χημείας στο ίδιο Ινστιτούτο, χωρίς την υποχρέωση να παραδίδει </a:t>
            </a:r>
            <a:r>
              <a:rPr lang="el-GR" dirty="0" err="1" smtClean="0"/>
              <a:t>μαθήματα.Ο</a:t>
            </a:r>
            <a:r>
              <a:rPr lang="el-GR" dirty="0" smtClean="0"/>
              <a:t> </a:t>
            </a:r>
            <a:r>
              <a:rPr lang="en-US" dirty="0" smtClean="0"/>
              <a:t>Faraday</a:t>
            </a:r>
            <a:r>
              <a:rPr lang="el-GR" dirty="0" smtClean="0"/>
              <a:t> στερούμενος μαθηματικής μόρφωσης και αυτοδίδακτος, προικισμένος όμως με καταπληκτική φαντασία και παρατηρητικότητα κατάφερε να γίνει ειδήμων στις έρευνές του και να αναδειχθεί σε κορυφαίο επιστήμονα</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484784"/>
          </a:xfrm>
        </p:spPr>
        <p:txBody>
          <a:bodyPr/>
          <a:lstStyle/>
          <a:p>
            <a:r>
              <a:rPr lang="el-GR" u="sng" dirty="0" smtClean="0"/>
              <a:t>ΗΛΕΚΤΡΟΜΑΓΝΗΤΙΚΗ ΕΠΑΓΩΓΗ</a:t>
            </a:r>
            <a:endParaRPr lang="el-GR" u="sng" dirty="0"/>
          </a:p>
        </p:txBody>
      </p:sp>
      <p:sp>
        <p:nvSpPr>
          <p:cNvPr id="3" name="2 - Υπότιτλος"/>
          <p:cNvSpPr>
            <a:spLocks noGrp="1"/>
          </p:cNvSpPr>
          <p:nvPr>
            <p:ph type="subTitle" idx="1"/>
          </p:nvPr>
        </p:nvSpPr>
        <p:spPr>
          <a:xfrm>
            <a:off x="1371600" y="1772816"/>
            <a:ext cx="6400800" cy="4680520"/>
          </a:xfrm>
        </p:spPr>
        <p:txBody>
          <a:bodyPr>
            <a:normAutofit/>
          </a:bodyPr>
          <a:lstStyle/>
          <a:p>
            <a:r>
              <a:rPr lang="el-GR" dirty="0" smtClean="0"/>
              <a:t>Η πρώτη ανακάλυψη του </a:t>
            </a:r>
            <a:r>
              <a:rPr lang="en-US" dirty="0" smtClean="0"/>
              <a:t>Faraday</a:t>
            </a:r>
            <a:r>
              <a:rPr lang="el-GR" dirty="0" smtClean="0"/>
              <a:t> στον ηλεκτρομαγνητισμό έγινε στις 3 Σεπτεμβρίου 1821, αφού είχε επαναλάβει το πείραμα του </a:t>
            </a:r>
            <a:r>
              <a:rPr lang="el-GR" dirty="0" err="1" smtClean="0"/>
              <a:t>Έρστεντ.Ο</a:t>
            </a:r>
            <a:r>
              <a:rPr lang="el-GR" dirty="0" smtClean="0"/>
              <a:t> </a:t>
            </a:r>
            <a:r>
              <a:rPr lang="en-US" dirty="0" smtClean="0"/>
              <a:t>Faraday</a:t>
            </a:r>
            <a:r>
              <a:rPr lang="el-GR" dirty="0" smtClean="0"/>
              <a:t> παρατήρησε την αλλαγή στον προσανατολισμό της μαγνητικής βελόνας όταν αυτή πλησίαζε ευθύγραμμο ρευματοφόρο αγωγό, κάτι που είχε ήδη επισημάνει ο </a:t>
            </a:r>
            <a:r>
              <a:rPr lang="el-GR" dirty="0" err="1" smtClean="0"/>
              <a:t>Έρστεντ</a:t>
            </a:r>
            <a:r>
              <a:rPr lang="el-GR" dirty="0" smtClean="0"/>
              <a:t>.</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124744"/>
          </a:xfrm>
        </p:spPr>
        <p:txBody>
          <a:bodyPr>
            <a:normAutofit/>
          </a:bodyPr>
          <a:lstStyle/>
          <a:p>
            <a:endParaRPr lang="el-GR" dirty="0"/>
          </a:p>
        </p:txBody>
      </p:sp>
      <p:sp>
        <p:nvSpPr>
          <p:cNvPr id="3" name="2 - Υπότιτλος"/>
          <p:cNvSpPr>
            <a:spLocks noGrp="1"/>
          </p:cNvSpPr>
          <p:nvPr>
            <p:ph type="subTitle" idx="1"/>
          </p:nvPr>
        </p:nvSpPr>
        <p:spPr>
          <a:xfrm>
            <a:off x="1371600" y="692696"/>
            <a:ext cx="6400800" cy="6165304"/>
          </a:xfrm>
        </p:spPr>
        <p:txBody>
          <a:bodyPr>
            <a:normAutofit/>
          </a:bodyPr>
          <a:lstStyle/>
          <a:p>
            <a:r>
              <a:rPr lang="el-GR" dirty="0" smtClean="0"/>
              <a:t>Επιχειρώντας όμως να αναπαραστήσει τη δύναμη που προκαλούσε αυτή την αλλαγή σε διάφορα σημεία γύρω από τον ευθύγραμμο αγωγό, διαπίστωσε ότι η αναπαράσταση που προέκυπτε είχε την μορφή ομόκεντρων κύκλων με κέντρο τον άξονα του αγωγού. Οπλισμένος με το 'εργαλείο' των δυναμικών γραμμών, ο </a:t>
            </a:r>
            <a:r>
              <a:rPr lang="en-US" dirty="0" smtClean="0"/>
              <a:t>Faraday</a:t>
            </a:r>
            <a:r>
              <a:rPr lang="el-GR" dirty="0" smtClean="0"/>
              <a:t> συνέχισε τις έρευνες του γύρω από τον ηλεκτρομαγνητισμό επιδιώκοντας να εντοπίσει κάποιο τρόπο να παράγει ηλεκτρικό ρεύμα με τη χρήση μαγνητών.</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556792"/>
          </a:xfrm>
        </p:spPr>
        <p:txBody>
          <a:bodyPr/>
          <a:lstStyle/>
          <a:p>
            <a:r>
              <a:rPr lang="el-GR" u="sng" dirty="0" smtClean="0"/>
              <a:t>29 </a:t>
            </a:r>
            <a:r>
              <a:rPr lang="el-GR" u="sng" dirty="0" err="1" smtClean="0"/>
              <a:t>Αυγουστου</a:t>
            </a:r>
            <a:r>
              <a:rPr lang="el-GR" u="sng" dirty="0" smtClean="0"/>
              <a:t> 1831</a:t>
            </a:r>
            <a:endParaRPr lang="el-GR" u="sng" dirty="0"/>
          </a:p>
        </p:txBody>
      </p:sp>
      <p:sp>
        <p:nvSpPr>
          <p:cNvPr id="3" name="2 - Υπότιτλος"/>
          <p:cNvSpPr>
            <a:spLocks noGrp="1"/>
          </p:cNvSpPr>
          <p:nvPr>
            <p:ph type="subTitle" idx="1"/>
          </p:nvPr>
        </p:nvSpPr>
        <p:spPr>
          <a:xfrm>
            <a:off x="1371600" y="1988840"/>
            <a:ext cx="6400800" cy="4176464"/>
          </a:xfrm>
        </p:spPr>
        <p:txBody>
          <a:bodyPr>
            <a:normAutofit fontScale="92500"/>
          </a:bodyPr>
          <a:lstStyle/>
          <a:p>
            <a:r>
              <a:rPr lang="el-GR" dirty="0" smtClean="0"/>
              <a:t>Στης 29 Αυγούστου του 1831 η πειραματική διάταξη που χρησιμοποίησε ήταν απλή: είχε τυλίξει δύο σπείρες σύρματος </a:t>
            </a:r>
            <a:r>
              <a:rPr lang="el-GR" dirty="0" err="1" smtClean="0"/>
              <a:t>αντιδιαμετρικά</a:t>
            </a:r>
            <a:r>
              <a:rPr lang="el-GR" dirty="0" smtClean="0"/>
              <a:t>, σε έναν δακτύλιο από μαλακό σίδηρο. Διοχετεύοντας ηλεκτρικό ρεύμα στο ένα από τα δύο σύρματα, διαπίστωσε ότι στο άλλο σύρμα εμφανίζεται πράγματι ηλεκτρικό ρεύμα, αλλά μόνο όταν το ρεύμα στο πρώτο σύρμα ξεκινά ή διακόπτεται.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2564904"/>
          </a:xfrm>
        </p:spPr>
        <p:txBody>
          <a:bodyPr>
            <a:normAutofit/>
          </a:bodyPr>
          <a:lstStyle/>
          <a:p>
            <a:r>
              <a:rPr lang="el-GR" u="sng" dirty="0" smtClean="0"/>
              <a:t>ΤΑ ΔΥΟ ΜΕΓΑΛΑ ΣΥΜΠΕΡΑΣΜΑΤΑ ΤΟΥ </a:t>
            </a:r>
            <a:r>
              <a:rPr lang="en-US" u="sng" dirty="0" smtClean="0"/>
              <a:t>FARADAY</a:t>
            </a:r>
            <a:endParaRPr lang="el-GR" u="sng" dirty="0"/>
          </a:p>
        </p:txBody>
      </p:sp>
      <p:sp>
        <p:nvSpPr>
          <p:cNvPr id="3" name="2 - Υπότιτλος"/>
          <p:cNvSpPr>
            <a:spLocks noGrp="1"/>
          </p:cNvSpPr>
          <p:nvPr>
            <p:ph type="subTitle" idx="1"/>
          </p:nvPr>
        </p:nvSpPr>
        <p:spPr>
          <a:xfrm>
            <a:off x="1371600" y="2636912"/>
            <a:ext cx="6400800" cy="3960440"/>
          </a:xfrm>
        </p:spPr>
        <p:txBody>
          <a:bodyPr>
            <a:normAutofit/>
          </a:bodyPr>
          <a:lstStyle/>
          <a:p>
            <a:r>
              <a:rPr lang="el-GR" dirty="0" smtClean="0"/>
              <a:t>Θεωρώντας ότι το ηλεκτρικό ρεύμα 'επάγεται' στο δεύτερο σύρμα, η ονομασία που αποδόθηκε στο φαινόμενο ήταν 'επαγωγή'. Πολύ σύντομα, συνεχίζοντας τα πειράματα ο </a:t>
            </a:r>
            <a:r>
              <a:rPr lang="en-US" dirty="0" smtClean="0"/>
              <a:t>Faraday</a:t>
            </a:r>
            <a:r>
              <a:rPr lang="el-GR" dirty="0" smtClean="0"/>
              <a:t> κατέληξε σε δύο σημαντικά συμπεράσματα.</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484784"/>
          </a:xfrm>
        </p:spPr>
        <p:txBody>
          <a:bodyPr/>
          <a:lstStyle/>
          <a:p>
            <a:r>
              <a:rPr lang="el-GR" u="sng" dirty="0" smtClean="0"/>
              <a:t>1</a:t>
            </a:r>
            <a:r>
              <a:rPr lang="el-GR" u="sng" baseline="30000" dirty="0" smtClean="0"/>
              <a:t>ο</a:t>
            </a:r>
            <a:r>
              <a:rPr lang="el-GR" u="sng" dirty="0" smtClean="0"/>
              <a:t> </a:t>
            </a:r>
            <a:r>
              <a:rPr lang="el-GR" u="sng" dirty="0" err="1" smtClean="0"/>
              <a:t>Συμπερασμα</a:t>
            </a:r>
            <a:endParaRPr lang="el-GR" u="sng" dirty="0"/>
          </a:p>
        </p:txBody>
      </p:sp>
      <p:sp>
        <p:nvSpPr>
          <p:cNvPr id="3" name="2 - Υπότιτλος"/>
          <p:cNvSpPr>
            <a:spLocks noGrp="1"/>
          </p:cNvSpPr>
          <p:nvPr>
            <p:ph type="subTitle" idx="1"/>
          </p:nvPr>
        </p:nvSpPr>
        <p:spPr>
          <a:xfrm>
            <a:off x="1371600" y="1772816"/>
            <a:ext cx="6400800" cy="3311482"/>
          </a:xfrm>
        </p:spPr>
        <p:txBody>
          <a:bodyPr/>
          <a:lstStyle/>
          <a:p>
            <a:r>
              <a:rPr lang="el-GR" dirty="0" smtClean="0"/>
              <a:t>Πρώτον, η ύπαρξη του σιδερένιου δακτυλίου δεν είναι απαραίτητη για να παρατηρηθεί το φαινόμενο. </a:t>
            </a:r>
            <a:endParaRPr lang="el-GR" dirty="0"/>
          </a:p>
        </p:txBody>
      </p:sp>
      <p:pic>
        <p:nvPicPr>
          <p:cNvPr id="35842" name="Picture 2" descr="http://d.gr-assets.com/books/1312031510l/749062.jpg"/>
          <p:cNvPicPr>
            <a:picLocks noChangeAspect="1" noChangeArrowheads="1"/>
          </p:cNvPicPr>
          <p:nvPr/>
        </p:nvPicPr>
        <p:blipFill>
          <a:blip r:embed="rId2" cstate="print"/>
          <a:srcRect/>
          <a:stretch>
            <a:fillRect/>
          </a:stretch>
        </p:blipFill>
        <p:spPr bwMode="auto">
          <a:xfrm>
            <a:off x="2699792" y="3284984"/>
            <a:ext cx="3888432" cy="35730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196752"/>
          </a:xfrm>
        </p:spPr>
        <p:txBody>
          <a:bodyPr/>
          <a:lstStyle/>
          <a:p>
            <a:r>
              <a:rPr lang="el-GR" u="sng" dirty="0" smtClean="0"/>
              <a:t>2</a:t>
            </a:r>
            <a:r>
              <a:rPr lang="el-GR" u="sng" baseline="30000" dirty="0" smtClean="0"/>
              <a:t>ο</a:t>
            </a:r>
            <a:r>
              <a:rPr lang="el-GR" u="sng" dirty="0" smtClean="0"/>
              <a:t> ΣΥΜΠΕΡΑΣΜΑ</a:t>
            </a:r>
            <a:endParaRPr lang="el-GR" u="sng" dirty="0"/>
          </a:p>
        </p:txBody>
      </p:sp>
      <p:sp>
        <p:nvSpPr>
          <p:cNvPr id="3" name="2 - Υπότιτλος"/>
          <p:cNvSpPr>
            <a:spLocks noGrp="1"/>
          </p:cNvSpPr>
          <p:nvPr>
            <p:ph type="subTitle" idx="1"/>
          </p:nvPr>
        </p:nvSpPr>
        <p:spPr>
          <a:xfrm>
            <a:off x="1371600" y="1412776"/>
            <a:ext cx="6400800" cy="5445224"/>
          </a:xfrm>
        </p:spPr>
        <p:txBody>
          <a:bodyPr>
            <a:normAutofit/>
          </a:bodyPr>
          <a:lstStyle/>
          <a:p>
            <a:r>
              <a:rPr lang="el-GR" dirty="0" smtClean="0"/>
              <a:t>Δεύτερον, το ρόλο του πρώτου σύρματος μπορούσε να παίξει και ένας ισχυρός μαγνήτης. Αυτό το συμπέρασμα ήταν ιδιαίτερα αξιοσημείωτο, αφού σηματοδοτούσε τη δημιουργία ηλεκτρικού ρεύματος από μαγνήτη, με άλλα λόγια τη μετάβαση από τον μαγνητισμό στον ηλεκτρισμό.</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556792"/>
          </a:xfrm>
        </p:spPr>
        <p:txBody>
          <a:bodyPr/>
          <a:lstStyle/>
          <a:p>
            <a:r>
              <a:rPr lang="el-GR" u="sng" dirty="0" smtClean="0"/>
              <a:t>Ο </a:t>
            </a:r>
            <a:r>
              <a:rPr lang="en-US" u="sng" dirty="0" smtClean="0"/>
              <a:t>FARADAY</a:t>
            </a:r>
            <a:r>
              <a:rPr lang="el-GR" u="sng" dirty="0" smtClean="0"/>
              <a:t> ΣΤΟΝ ΧΗΜΙΚΟ ΤΟΜΕΑ</a:t>
            </a:r>
            <a:endParaRPr lang="el-GR" u="sng" dirty="0"/>
          </a:p>
        </p:txBody>
      </p:sp>
      <p:sp>
        <p:nvSpPr>
          <p:cNvPr id="3" name="2 - Υπότιτλος"/>
          <p:cNvSpPr>
            <a:spLocks noGrp="1"/>
          </p:cNvSpPr>
          <p:nvPr>
            <p:ph type="subTitle" idx="1"/>
          </p:nvPr>
        </p:nvSpPr>
        <p:spPr>
          <a:xfrm>
            <a:off x="1371600" y="1916832"/>
            <a:ext cx="6400800" cy="4536504"/>
          </a:xfrm>
        </p:spPr>
        <p:txBody>
          <a:bodyPr>
            <a:normAutofit/>
          </a:bodyPr>
          <a:lstStyle/>
          <a:p>
            <a:r>
              <a:rPr lang="el-GR" dirty="0" smtClean="0"/>
              <a:t>Παρασκεύασε τις πρώτες γνωστές ενώσεις άνθρακα και χλωρίου και κατόρθωσε να υγροποιήσει αρκετά αέρια. Εργάστηκε πολλά έτη πάνω στη δημιουργία του ανοξείδωτου ατσαλιού. Το 1825, στα πλαίσια μιας εργασίας του για το φωταέριο, ανακάλυψε το βενζόλιο και έδωσε μια περιγραφή των ιδιοτήτων του. Επίσης, επινόησε την έννοια του αριθμού οξείδωσης των χημικών στοιχείων.</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historicalscientists.wikispaces.com/file/view/image.jpg/31210647/ima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solidFill>
            <a:schemeClr val="tx1"/>
          </a:solidFill>
        </p:spPr>
        <p:txBody>
          <a:bodyPr>
            <a:normAutofit/>
          </a:bodyPr>
          <a:lstStyle/>
          <a:p>
            <a:r>
              <a:rPr lang="en-US" sz="6000" b="1" u="sng" dirty="0" smtClean="0"/>
              <a:t> </a:t>
            </a:r>
            <a:r>
              <a:rPr lang="en-US" sz="6000" b="1" u="sng" dirty="0" smtClean="0">
                <a:solidFill>
                  <a:schemeClr val="bg1"/>
                </a:solidFill>
              </a:rPr>
              <a:t>FARADAY</a:t>
            </a:r>
            <a:endParaRPr lang="el-GR" sz="6000" b="1" u="sng" dirty="0">
              <a:solidFill>
                <a:schemeClr val="bg1"/>
              </a:solidFill>
            </a:endParaRPr>
          </a:p>
        </p:txBody>
      </p:sp>
      <p:sp>
        <p:nvSpPr>
          <p:cNvPr id="3" name="2 - Υπότιτλος"/>
          <p:cNvSpPr>
            <a:spLocks noGrp="1"/>
          </p:cNvSpPr>
          <p:nvPr>
            <p:ph type="subTitle" idx="1"/>
          </p:nvPr>
        </p:nvSpPr>
        <p:spPr/>
        <p:txBody>
          <a:bodyPr/>
          <a:lstStyle/>
          <a:p>
            <a:endParaRPr lang="el-GR" dirty="0"/>
          </a:p>
        </p:txBody>
      </p:sp>
      <p:pic>
        <p:nvPicPr>
          <p:cNvPr id="11266" name="Picture 2" descr="http://upload.wikimedia.org/wikipedia/commons/thumb/9/91/Faraday.jpg/220px-Faraday.jpg"/>
          <p:cNvPicPr>
            <a:picLocks noChangeAspect="1" noChangeArrowheads="1"/>
          </p:cNvPicPr>
          <p:nvPr/>
        </p:nvPicPr>
        <p:blipFill>
          <a:blip r:embed="rId2" cstate="print"/>
          <a:srcRect/>
          <a:stretch>
            <a:fillRect/>
          </a:stretch>
        </p:blipFill>
        <p:spPr bwMode="auto">
          <a:xfrm>
            <a:off x="2771800" y="3212976"/>
            <a:ext cx="3672408" cy="3645024"/>
          </a:xfrm>
          <a:prstGeom prst="rect">
            <a:avLst/>
          </a:prstGeom>
          <a:noFill/>
        </p:spPr>
      </p:pic>
      <p:pic>
        <p:nvPicPr>
          <p:cNvPr id="11268" name="Picture 4" descr="http://d2jkk5z9de9jwi.cloudfront.net/wp-content/uploads/2013/09/Faraday.jpg"/>
          <p:cNvPicPr>
            <a:picLocks noChangeAspect="1" noChangeArrowheads="1"/>
          </p:cNvPicPr>
          <p:nvPr/>
        </p:nvPicPr>
        <p:blipFill>
          <a:blip r:embed="rId3" cstate="print"/>
          <a:srcRect/>
          <a:stretch>
            <a:fillRect/>
          </a:stretch>
        </p:blipFill>
        <p:spPr bwMode="auto">
          <a:xfrm>
            <a:off x="2771800" y="1"/>
            <a:ext cx="3816424" cy="2492896"/>
          </a:xfrm>
          <a:prstGeom prst="rect">
            <a:avLst/>
          </a:prstGeom>
          <a:noFill/>
        </p:spPr>
      </p:pic>
      <p:pic>
        <p:nvPicPr>
          <p:cNvPr id="11270" name="Picture 6" descr="http://1.bp.blogspot.com/-MZy9hk5i_qs/T6DPZk80O1I/AAAAAAAAB4c/uEFI_WmrWYY/s1600/Michael%2BFaraday%2B%2BPhoto.jpg"/>
          <p:cNvPicPr>
            <a:picLocks noChangeAspect="1" noChangeArrowheads="1"/>
          </p:cNvPicPr>
          <p:nvPr/>
        </p:nvPicPr>
        <p:blipFill>
          <a:blip r:embed="rId4" cstate="print"/>
          <a:srcRect/>
          <a:stretch>
            <a:fillRect/>
          </a:stretch>
        </p:blipFill>
        <p:spPr bwMode="auto">
          <a:xfrm>
            <a:off x="0" y="0"/>
            <a:ext cx="2771800" cy="6858000"/>
          </a:xfrm>
          <a:prstGeom prst="rect">
            <a:avLst/>
          </a:prstGeom>
          <a:noFill/>
        </p:spPr>
      </p:pic>
      <p:pic>
        <p:nvPicPr>
          <p:cNvPr id="11272" name="Picture 8" descr="http://www.wwk.in/resources/content/images/apupdate/physics/electromagnetism/faraday.jpg"/>
          <p:cNvPicPr>
            <a:picLocks noChangeAspect="1" noChangeArrowheads="1"/>
          </p:cNvPicPr>
          <p:nvPr/>
        </p:nvPicPr>
        <p:blipFill>
          <a:blip r:embed="rId5" cstate="print"/>
          <a:srcRect/>
          <a:stretch>
            <a:fillRect/>
          </a:stretch>
        </p:blipFill>
        <p:spPr bwMode="auto">
          <a:xfrm>
            <a:off x="6444208" y="0"/>
            <a:ext cx="2699792"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772816"/>
          </a:xfrm>
        </p:spPr>
        <p:txBody>
          <a:bodyPr/>
          <a:lstStyle/>
          <a:p>
            <a:r>
              <a:rPr lang="en-US" u="sng" dirty="0" smtClean="0"/>
              <a:t>EXTRA </a:t>
            </a:r>
            <a:r>
              <a:rPr lang="el-GR" u="sng" dirty="0" smtClean="0"/>
              <a:t>ΕΡΓΑΣΙΕΣ ΤΟΥ </a:t>
            </a:r>
            <a:r>
              <a:rPr lang="en-US" u="sng" dirty="0" smtClean="0"/>
              <a:t>FARADAY</a:t>
            </a:r>
            <a:endParaRPr lang="el-GR" u="sng" dirty="0"/>
          </a:p>
        </p:txBody>
      </p:sp>
      <p:sp>
        <p:nvSpPr>
          <p:cNvPr id="3" name="2 - Υπότιτλος"/>
          <p:cNvSpPr>
            <a:spLocks noGrp="1"/>
          </p:cNvSpPr>
          <p:nvPr>
            <p:ph type="subTitle" idx="1"/>
          </p:nvPr>
        </p:nvSpPr>
        <p:spPr>
          <a:xfrm>
            <a:off x="1371600" y="2060848"/>
            <a:ext cx="6400800" cy="4464496"/>
          </a:xfrm>
        </p:spPr>
        <p:txBody>
          <a:bodyPr>
            <a:normAutofit/>
          </a:bodyPr>
          <a:lstStyle/>
          <a:p>
            <a:r>
              <a:rPr lang="el-GR" dirty="0" smtClean="0"/>
              <a:t>Ο </a:t>
            </a:r>
            <a:r>
              <a:rPr lang="en-US" dirty="0" smtClean="0"/>
              <a:t>Faraday</a:t>
            </a:r>
            <a:r>
              <a:rPr lang="el-GR" dirty="0" smtClean="0"/>
              <a:t> δούλεψε και σε φαινόμενα στατικού ηλεκτρισμού. Διαπίστωσε ότι κάθε υλικό χαρακτηρίζεται από τη δική του επαγωγική ικανότητα. Επίσης, έδειξε ότι κατά τη φόρτιση ενός αγωγού το ηλεκτρικό φορτίο κατανέμεται στην εξωτερική επιφάνεια. Με άλλα λόγια, οτιδήποτε βρισκόταν στο εσωτερικό του αγωγού δεν </a:t>
            </a:r>
            <a:r>
              <a:rPr lang="el-GR" dirty="0" err="1" smtClean="0"/>
              <a:t>επηρεαζόνταν</a:t>
            </a:r>
            <a:r>
              <a:rPr lang="el-GR" dirty="0" smtClean="0"/>
              <a:t> από το ηλεκτρικό φορτίο.</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ΟΛΗ Η ΖΩΗ ΤΟΥ </a:t>
            </a:r>
            <a:r>
              <a:rPr lang="en-US" u="sng" dirty="0" smtClean="0"/>
              <a:t>FARADAY</a:t>
            </a:r>
            <a:endParaRPr lang="el-GR" u="sng" dirty="0"/>
          </a:p>
        </p:txBody>
      </p:sp>
      <p:pic>
        <p:nvPicPr>
          <p:cNvPr id="7" name="78 Michael Faraday - From Electricity to Power Generation.mp4">
            <a:hlinkClick r:id="" action="ppaction://media"/>
          </p:cNvPr>
          <p:cNvPicPr>
            <a:picLocks noGrp="1" noRot="1" noChangeAspect="1"/>
          </p:cNvPicPr>
          <p:nvPr>
            <p:ph idx="1"/>
            <a:videoFile r:link="rId1"/>
          </p:nvPr>
        </p:nvPicPr>
        <p:blipFill>
          <a:blip r:embed="rId3" cstate="print"/>
          <a:stretch>
            <a:fillRect/>
          </a:stretch>
        </p:blipFill>
        <p:spPr>
          <a:xfrm>
            <a:off x="0" y="1268760"/>
            <a:ext cx="9144000" cy="55892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tatic2.olympus-ims.com/data/Image/eca-tutorial/faraday.jpg?rev=8204"/>
          <p:cNvPicPr>
            <a:picLocks noChangeAspect="1" noChangeArrowheads="1"/>
          </p:cNvPicPr>
          <p:nvPr/>
        </p:nvPicPr>
        <p:blipFill>
          <a:blip r:embed="rId2" cstate="print"/>
          <a:srcRect/>
          <a:stretch>
            <a:fillRect/>
          </a:stretch>
        </p:blipFill>
        <p:spPr bwMode="auto">
          <a:xfrm>
            <a:off x="0" y="0"/>
            <a:ext cx="9144000" cy="2348880"/>
          </a:xfrm>
          <a:prstGeom prst="rect">
            <a:avLst/>
          </a:prstGeom>
          <a:noFill/>
        </p:spPr>
      </p:pic>
      <p:pic>
        <p:nvPicPr>
          <p:cNvPr id="44036" name="Picture 4" descr="http://static-www.icr.org/i/articles/af/faraday_wide.jpg"/>
          <p:cNvPicPr>
            <a:picLocks noChangeAspect="1" noChangeArrowheads="1"/>
          </p:cNvPicPr>
          <p:nvPr/>
        </p:nvPicPr>
        <p:blipFill>
          <a:blip r:embed="rId3" cstate="print"/>
          <a:srcRect/>
          <a:stretch>
            <a:fillRect/>
          </a:stretch>
        </p:blipFill>
        <p:spPr bwMode="auto">
          <a:xfrm>
            <a:off x="0" y="2348880"/>
            <a:ext cx="9144000" cy="2232248"/>
          </a:xfrm>
          <a:prstGeom prst="rect">
            <a:avLst/>
          </a:prstGeom>
          <a:noFill/>
        </p:spPr>
      </p:pic>
      <p:pic>
        <p:nvPicPr>
          <p:cNvPr id="44038" name="Picture 6" descr="http://4.bp.blogspot.com/-Dg3yA9J79oc/UFoPy-XsHaI/AAAAAAAAFEU/rpZGL8uZ5us/s400/Sep22.MichaelFaraday.gif"/>
          <p:cNvPicPr>
            <a:picLocks noChangeAspect="1" noChangeArrowheads="1"/>
          </p:cNvPicPr>
          <p:nvPr/>
        </p:nvPicPr>
        <p:blipFill>
          <a:blip r:embed="rId4" cstate="print"/>
          <a:srcRect/>
          <a:stretch>
            <a:fillRect/>
          </a:stretch>
        </p:blipFill>
        <p:spPr bwMode="auto">
          <a:xfrm>
            <a:off x="0" y="4581129"/>
            <a:ext cx="9144000" cy="22768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60649"/>
            <a:ext cx="7772400" cy="1008111"/>
          </a:xfrm>
        </p:spPr>
        <p:txBody>
          <a:bodyPr/>
          <a:lstStyle/>
          <a:p>
            <a:r>
              <a:rPr lang="el-GR" b="1" u="sng" dirty="0" smtClean="0"/>
              <a:t>ΠΕΡΙΕΧΟΜΕΝΑ</a:t>
            </a:r>
            <a:endParaRPr lang="el-GR" b="1" u="sng" dirty="0"/>
          </a:p>
        </p:txBody>
      </p:sp>
      <p:sp>
        <p:nvSpPr>
          <p:cNvPr id="3" name="2 - Υπότιτλος"/>
          <p:cNvSpPr>
            <a:spLocks noGrp="1"/>
          </p:cNvSpPr>
          <p:nvPr>
            <p:ph type="subTitle" idx="1"/>
          </p:nvPr>
        </p:nvSpPr>
        <p:spPr>
          <a:xfrm>
            <a:off x="0" y="2060848"/>
            <a:ext cx="9144000" cy="3744416"/>
          </a:xfrm>
        </p:spPr>
        <p:txBody>
          <a:bodyPr>
            <a:normAutofit fontScale="85000" lnSpcReduction="20000"/>
          </a:bodyPr>
          <a:lstStyle/>
          <a:p>
            <a:pPr algn="l"/>
            <a:r>
              <a:rPr lang="el-GR" dirty="0" smtClean="0"/>
              <a:t>1)ΛΙΓΑ ΛΟΓΙΑ ΓΙΑ ΤΟΝ </a:t>
            </a:r>
            <a:r>
              <a:rPr lang="en-US" dirty="0" smtClean="0"/>
              <a:t>FARADAY</a:t>
            </a:r>
            <a:endParaRPr lang="el-GR" dirty="0" smtClean="0"/>
          </a:p>
          <a:p>
            <a:pPr algn="l"/>
            <a:r>
              <a:rPr lang="el-GR" dirty="0" smtClean="0"/>
              <a:t>2)Η ΖΩΗ </a:t>
            </a:r>
            <a:r>
              <a:rPr lang="el-GR" dirty="0"/>
              <a:t> </a:t>
            </a:r>
            <a:r>
              <a:rPr lang="el-GR" dirty="0" smtClean="0"/>
              <a:t>ΣΤΑ ΠΑΙΔΙΚΑ ΤΟΥ ΧΡΟΝΙΑ</a:t>
            </a:r>
            <a:endParaRPr lang="el-GR" dirty="0" smtClean="0"/>
          </a:p>
          <a:p>
            <a:pPr algn="l"/>
            <a:r>
              <a:rPr lang="el-GR" dirty="0" smtClean="0"/>
              <a:t>3)ΤΟ ΔΥΣΚΟΛΟ ΞΕΚΙΝΗΜΑ</a:t>
            </a:r>
          </a:p>
          <a:p>
            <a:pPr algn="l"/>
            <a:r>
              <a:rPr lang="el-GR" dirty="0" smtClean="0"/>
              <a:t>4)Η ΜΕΓΑΛΗ ΕΥΚΑΙΡΙΑ</a:t>
            </a:r>
          </a:p>
          <a:p>
            <a:pPr algn="l"/>
            <a:r>
              <a:rPr lang="el-GR" dirty="0" smtClean="0"/>
              <a:t>5)Η ΜΕΓΑΛΗ ΑΠΟΦΑΣΗ</a:t>
            </a:r>
          </a:p>
          <a:p>
            <a:pPr algn="l"/>
            <a:r>
              <a:rPr lang="el-GR" dirty="0" smtClean="0"/>
              <a:t>6)Η ΥΨΗΛΗ ΘΕΣΗ ΤΟΥ ΣΤΟ ΒΑΣΙΛΙΚΟ ΙΝΣΤΙΤΟΥΤΟ</a:t>
            </a:r>
          </a:p>
          <a:p>
            <a:pPr algn="l"/>
            <a:r>
              <a:rPr lang="el-GR" dirty="0" smtClean="0"/>
              <a:t>7)ΗΛΕΚΤΡΟΜΑΓΝΗΤΙΚΗ ΕΠΑΓΩΓΗ</a:t>
            </a:r>
          </a:p>
          <a:p>
            <a:pPr algn="l"/>
            <a:r>
              <a:rPr lang="el-GR" dirty="0" smtClean="0"/>
              <a:t>8)ΤΑ ΔΥΟ ΜΕΓΑΛΑ ΣΥΜΠΕΡΑΣΜΑΤΑ ΤΟΥ </a:t>
            </a:r>
            <a:r>
              <a:rPr lang="en-US" dirty="0" smtClean="0"/>
              <a:t>FARADAY</a:t>
            </a:r>
            <a:endParaRPr lang="el-GR" dirty="0" smtClean="0"/>
          </a:p>
          <a:p>
            <a:pPr algn="l"/>
            <a:r>
              <a:rPr lang="el-GR" dirty="0" smtClean="0"/>
              <a:t>9)Ο </a:t>
            </a:r>
            <a:r>
              <a:rPr lang="en-US" dirty="0" smtClean="0"/>
              <a:t>FARADAY</a:t>
            </a:r>
            <a:r>
              <a:rPr lang="el-GR" dirty="0" smtClean="0"/>
              <a:t> ΣΤΟΝ ΧΗΜΙΚΟ ΤΟΜΕΑ</a:t>
            </a:r>
          </a:p>
          <a:p>
            <a:pPr algn="l"/>
            <a:r>
              <a:rPr lang="el-GR" dirty="0" smtClean="0"/>
              <a:t>10)ΟΛΗ Η ΖΩΗ ΤΟΥ </a:t>
            </a:r>
            <a:r>
              <a:rPr lang="en-US" dirty="0" smtClean="0"/>
              <a:t>FARADAY </a:t>
            </a:r>
            <a:r>
              <a:rPr lang="el-GR" dirty="0" smtClean="0"/>
              <a:t>(ΣΕ 15ΛΕΠΤΟ ΒΙΝΤΕΟ)</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
            <a:ext cx="9144000" cy="1052735"/>
          </a:xfrm>
        </p:spPr>
        <p:txBody>
          <a:bodyPr>
            <a:normAutofit fontScale="90000"/>
          </a:bodyPr>
          <a:lstStyle/>
          <a:p>
            <a:r>
              <a:rPr lang="el-GR" u="sng" dirty="0" smtClean="0"/>
              <a:t>ΛΙΓΑ ΛΟΓΙΑ ΓΙΑ ΤΟΝ </a:t>
            </a:r>
            <a:r>
              <a:rPr lang="en-US" u="sng" dirty="0" smtClean="0"/>
              <a:t>FARADAY</a:t>
            </a:r>
            <a:endParaRPr lang="el-GR" u="sng" dirty="0"/>
          </a:p>
        </p:txBody>
      </p:sp>
      <p:sp>
        <p:nvSpPr>
          <p:cNvPr id="3" name="2 - Υπότιτλος"/>
          <p:cNvSpPr>
            <a:spLocks noGrp="1"/>
          </p:cNvSpPr>
          <p:nvPr>
            <p:ph type="subTitle" idx="1"/>
          </p:nvPr>
        </p:nvSpPr>
        <p:spPr>
          <a:xfrm>
            <a:off x="1371600" y="1340768"/>
            <a:ext cx="6400800" cy="4298032"/>
          </a:xfrm>
        </p:spPr>
        <p:txBody>
          <a:bodyPr>
            <a:normAutofit/>
          </a:bodyPr>
          <a:lstStyle/>
          <a:p>
            <a:r>
              <a:rPr lang="el-GR" dirty="0" smtClean="0">
                <a:solidFill>
                  <a:schemeClr val="tx1"/>
                </a:solidFill>
              </a:rPr>
              <a:t>Ο Μ.</a:t>
            </a:r>
            <a:r>
              <a:rPr lang="en-US" dirty="0" smtClean="0">
                <a:solidFill>
                  <a:schemeClr val="tx1"/>
                </a:solidFill>
              </a:rPr>
              <a:t>Faraday </a:t>
            </a:r>
            <a:r>
              <a:rPr lang="el-GR" dirty="0" smtClean="0">
                <a:solidFill>
                  <a:schemeClr val="tx1"/>
                </a:solidFill>
              </a:rPr>
              <a:t>ήταν ένας Άγγλος επιστήμονας και </a:t>
            </a:r>
            <a:r>
              <a:rPr lang="el-GR" dirty="0" smtClean="0">
                <a:solidFill>
                  <a:schemeClr val="tx1"/>
                </a:solidFill>
              </a:rPr>
              <a:t>θεωρείτ</a:t>
            </a:r>
            <a:r>
              <a:rPr lang="el-GR" dirty="0" smtClean="0"/>
              <a:t>αι</a:t>
            </a:r>
            <a:r>
              <a:rPr lang="el-GR" dirty="0" smtClean="0">
                <a:solidFill>
                  <a:schemeClr val="tx1"/>
                </a:solidFill>
              </a:rPr>
              <a:t> </a:t>
            </a:r>
            <a:r>
              <a:rPr lang="el-GR" dirty="0" smtClean="0">
                <a:solidFill>
                  <a:schemeClr val="tx1"/>
                </a:solidFill>
              </a:rPr>
              <a:t>ένας από τους πιο κορυφαίους επιστήμονες που έχει αναδείξει η ανθρωπότητα.</a:t>
            </a:r>
            <a:endParaRPr lang="el-GR" dirty="0">
              <a:solidFill>
                <a:schemeClr val="tx1"/>
              </a:solidFill>
            </a:endParaRPr>
          </a:p>
        </p:txBody>
      </p:sp>
      <p:pic>
        <p:nvPicPr>
          <p:cNvPr id="14338" name="Picture 2" descr="http://en.citizendium.org/images/9/91/Faraday.jpg"/>
          <p:cNvPicPr>
            <a:picLocks noChangeAspect="1" noChangeArrowheads="1"/>
          </p:cNvPicPr>
          <p:nvPr/>
        </p:nvPicPr>
        <p:blipFill>
          <a:blip r:embed="rId2" cstate="print"/>
          <a:srcRect/>
          <a:stretch>
            <a:fillRect/>
          </a:stretch>
        </p:blipFill>
        <p:spPr bwMode="auto">
          <a:xfrm>
            <a:off x="2843808" y="3284984"/>
            <a:ext cx="3384376" cy="35730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196752"/>
          </a:xfrm>
        </p:spPr>
        <p:txBody>
          <a:bodyPr>
            <a:normAutofit fontScale="90000"/>
          </a:bodyPr>
          <a:lstStyle/>
          <a:p>
            <a:r>
              <a:rPr lang="el-GR" u="sng" dirty="0"/>
              <a:t> </a:t>
            </a:r>
            <a:r>
              <a:rPr lang="el-GR" u="sng" dirty="0" smtClean="0"/>
              <a:t>Η ΖΩΗ ΣΤΑ ΠΑΙΔΙΚΑ ΤΟΥ ΧΡΟΝΙΑ</a:t>
            </a:r>
            <a:endParaRPr lang="el-GR" u="sng" dirty="0"/>
          </a:p>
        </p:txBody>
      </p:sp>
      <p:sp>
        <p:nvSpPr>
          <p:cNvPr id="3" name="2 - Υπότιτλος"/>
          <p:cNvSpPr>
            <a:spLocks noGrp="1"/>
          </p:cNvSpPr>
          <p:nvPr>
            <p:ph type="subTitle" idx="1"/>
          </p:nvPr>
        </p:nvSpPr>
        <p:spPr>
          <a:xfrm>
            <a:off x="1371600" y="1484784"/>
            <a:ext cx="6400800" cy="3599514"/>
          </a:xfrm>
        </p:spPr>
        <p:txBody>
          <a:bodyPr>
            <a:normAutofit/>
          </a:bodyPr>
          <a:lstStyle/>
          <a:p>
            <a:r>
              <a:rPr lang="el-GR" sz="2400" dirty="0" smtClean="0"/>
              <a:t>Ο </a:t>
            </a:r>
            <a:r>
              <a:rPr lang="en-US" sz="2400" dirty="0" smtClean="0"/>
              <a:t>Faraday</a:t>
            </a:r>
            <a:r>
              <a:rPr lang="el-GR" sz="2400" dirty="0" smtClean="0"/>
              <a:t> γεννήθηκε το 1791 στο Σάρεϋ, στο νότιο </a:t>
            </a:r>
            <a:r>
              <a:rPr lang="el-GR" sz="2400" dirty="0" err="1" smtClean="0"/>
              <a:t>Λονδίνο.Ήταν</a:t>
            </a:r>
            <a:r>
              <a:rPr lang="el-GR" sz="2400" dirty="0" smtClean="0"/>
              <a:t> γόνος οικογένειας που ανήκε στην εργατική τάξη της εποχής. Ακολουθώντας τη μοίρα όλων των παιδιών της κοινωνικής του τάξης, έλαβε ελάχιστη </a:t>
            </a:r>
            <a:r>
              <a:rPr lang="el-GR" sz="2400" dirty="0" err="1" smtClean="0"/>
              <a:t>μόρφωση.Για</a:t>
            </a:r>
            <a:r>
              <a:rPr lang="el-GR" sz="2400" dirty="0" smtClean="0"/>
              <a:t> 7 χρόνια στα 14</a:t>
            </a:r>
            <a:r>
              <a:rPr lang="el-GR" sz="2400" baseline="30000" dirty="0" smtClean="0"/>
              <a:t>ου</a:t>
            </a:r>
            <a:r>
              <a:rPr lang="el-GR" sz="2400" dirty="0" smtClean="0"/>
              <a:t> δούλευε ως βιβλιοδέτης της </a:t>
            </a:r>
            <a:r>
              <a:rPr lang="el-GR" sz="2400" dirty="0" err="1" smtClean="0"/>
              <a:t>περιοχής.Εκείνη</a:t>
            </a:r>
            <a:r>
              <a:rPr lang="el-GR" sz="2400" dirty="0" smtClean="0"/>
              <a:t> την χρονική περίοδο άρχιζε να διαβάζει για την Φυσική και την Χημεία…</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340768"/>
          </a:xfrm>
        </p:spPr>
        <p:txBody>
          <a:bodyPr/>
          <a:lstStyle/>
          <a:p>
            <a:r>
              <a:rPr lang="el-GR" u="sng" dirty="0" smtClean="0"/>
              <a:t>ΤΟ ΔΥΣΚΟΛΟ ΞΕΚΙΝΗΜΑ</a:t>
            </a:r>
            <a:endParaRPr lang="el-GR" u="sng" dirty="0"/>
          </a:p>
        </p:txBody>
      </p:sp>
      <p:sp>
        <p:nvSpPr>
          <p:cNvPr id="3" name="2 - Υπότιτλος"/>
          <p:cNvSpPr>
            <a:spLocks noGrp="1"/>
          </p:cNvSpPr>
          <p:nvPr>
            <p:ph type="subTitle" idx="1"/>
          </p:nvPr>
        </p:nvSpPr>
        <p:spPr>
          <a:xfrm>
            <a:off x="1371600" y="1772816"/>
            <a:ext cx="6400800" cy="4464496"/>
          </a:xfrm>
        </p:spPr>
        <p:txBody>
          <a:bodyPr>
            <a:normAutofit/>
          </a:bodyPr>
          <a:lstStyle/>
          <a:p>
            <a:r>
              <a:rPr lang="el-GR" dirty="0" smtClean="0"/>
              <a:t>Ξεκίνησε να κάνει μόνος του πειράματα με ότι εξοπλισμό είχε διαθέσιμο. Κατασκεύασε μια αυτοσχέδια ηλεκτροστατική γεννήτρια, ενώ αργότερα ανέπτυξε μια ασθενή βολταϊκή στήλη με τη βοήθεια της οποίας πραγματοποίησε μια σειρά ηλεκτροχημικών πειραμάτων.</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124744"/>
          </a:xfrm>
        </p:spPr>
        <p:txBody>
          <a:bodyPr/>
          <a:lstStyle/>
          <a:p>
            <a:r>
              <a:rPr lang="el-GR" u="sng" dirty="0" smtClean="0"/>
              <a:t>Η ΜΕΓΑΛΗ ΕΥΚΑΙΡΙΑ</a:t>
            </a:r>
            <a:endParaRPr lang="el-GR" u="sng" dirty="0"/>
          </a:p>
        </p:txBody>
      </p:sp>
      <p:sp>
        <p:nvSpPr>
          <p:cNvPr id="3" name="2 - Υπότιτλος"/>
          <p:cNvSpPr>
            <a:spLocks noGrp="1"/>
          </p:cNvSpPr>
          <p:nvPr>
            <p:ph type="subTitle" idx="1"/>
          </p:nvPr>
        </p:nvSpPr>
        <p:spPr>
          <a:xfrm>
            <a:off x="1371600" y="2204864"/>
            <a:ext cx="6400800" cy="3456384"/>
          </a:xfrm>
        </p:spPr>
        <p:txBody>
          <a:bodyPr>
            <a:normAutofit/>
          </a:bodyPr>
          <a:lstStyle/>
          <a:p>
            <a:r>
              <a:rPr lang="el-GR" dirty="0" smtClean="0"/>
              <a:t>Το 1812, μετά από αίτησή του, προσκλήθηκε από τον γνωστό Βρετανό χημικό Σερ </a:t>
            </a:r>
            <a:r>
              <a:rPr lang="el-GR" dirty="0" err="1" smtClean="0"/>
              <a:t>Χάμφρι</a:t>
            </a:r>
            <a:r>
              <a:rPr lang="el-GR" dirty="0" smtClean="0"/>
              <a:t> </a:t>
            </a:r>
            <a:r>
              <a:rPr lang="el-GR" dirty="0" err="1" smtClean="0"/>
              <a:t>Ντέιβι</a:t>
            </a:r>
            <a:r>
              <a:rPr lang="el-GR" dirty="0" smtClean="0"/>
              <a:t> να εργαστεί ως παρασκευαστής βοηθός του στο εργαστήριο του στο Βασιλικό Ινστιτούτο του Λονδίνου.</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92696"/>
          </a:xfrm>
        </p:spPr>
        <p:txBody>
          <a:bodyPr>
            <a:normAutofit fontScale="90000"/>
          </a:bodyPr>
          <a:lstStyle/>
          <a:p>
            <a:endParaRPr lang="el-GR" dirty="0"/>
          </a:p>
        </p:txBody>
      </p:sp>
      <p:sp>
        <p:nvSpPr>
          <p:cNvPr id="3" name="2 - Υπότιτλος"/>
          <p:cNvSpPr>
            <a:spLocks noGrp="1"/>
          </p:cNvSpPr>
          <p:nvPr>
            <p:ph type="subTitle" idx="1"/>
          </p:nvPr>
        </p:nvSpPr>
        <p:spPr>
          <a:xfrm>
            <a:off x="1371600" y="620688"/>
            <a:ext cx="6400800" cy="2736304"/>
          </a:xfrm>
        </p:spPr>
        <p:txBody>
          <a:bodyPr>
            <a:normAutofit/>
          </a:bodyPr>
          <a:lstStyle/>
          <a:p>
            <a:r>
              <a:rPr lang="el-GR" dirty="0" smtClean="0"/>
              <a:t>Η πρόσκληση αυτή πραγματοποιήθηκε αφού ο </a:t>
            </a:r>
            <a:r>
              <a:rPr lang="el-GR" dirty="0" err="1" smtClean="0"/>
              <a:t>Ντέιβι</a:t>
            </a:r>
            <a:r>
              <a:rPr lang="el-GR" dirty="0" smtClean="0"/>
              <a:t> διάβασε τις σημειώσεις που είχε κρατήσει ο </a:t>
            </a:r>
            <a:r>
              <a:rPr lang="en-US" dirty="0" smtClean="0"/>
              <a:t>Faraday</a:t>
            </a:r>
            <a:r>
              <a:rPr lang="el-GR" dirty="0" smtClean="0"/>
              <a:t> από διάλεξη του, εκτιμώντας έτσι την έφεσή του για μάθηση.</a:t>
            </a:r>
            <a:endParaRPr lang="el-GR" dirty="0"/>
          </a:p>
        </p:txBody>
      </p:sp>
      <p:pic>
        <p:nvPicPr>
          <p:cNvPr id="16386" name="Picture 2" descr="http://blogs.sch.gr/ptzamalis/files/2011/11/michael_faraday.jpg"/>
          <p:cNvPicPr>
            <a:picLocks noChangeAspect="1" noChangeArrowheads="1"/>
          </p:cNvPicPr>
          <p:nvPr/>
        </p:nvPicPr>
        <p:blipFill>
          <a:blip r:embed="rId2" cstate="print"/>
          <a:srcRect/>
          <a:stretch>
            <a:fillRect/>
          </a:stretch>
        </p:blipFill>
        <p:spPr bwMode="auto">
          <a:xfrm>
            <a:off x="3059832" y="2852936"/>
            <a:ext cx="3000375" cy="34004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124744"/>
          </a:xfrm>
        </p:spPr>
        <p:txBody>
          <a:bodyPr/>
          <a:lstStyle/>
          <a:p>
            <a:r>
              <a:rPr lang="el-GR" u="sng" dirty="0" smtClean="0"/>
              <a:t>Η ΜΕΓΑΛΗ ΑΡΧΗ</a:t>
            </a:r>
            <a:endParaRPr lang="el-GR" u="sng" dirty="0"/>
          </a:p>
        </p:txBody>
      </p:sp>
      <p:sp>
        <p:nvSpPr>
          <p:cNvPr id="3" name="2 - Υπότιτλος"/>
          <p:cNvSpPr>
            <a:spLocks noGrp="1"/>
          </p:cNvSpPr>
          <p:nvPr>
            <p:ph type="subTitle" idx="1"/>
          </p:nvPr>
        </p:nvSpPr>
        <p:spPr>
          <a:xfrm>
            <a:off x="1371600" y="1484784"/>
            <a:ext cx="6400800" cy="4824536"/>
          </a:xfrm>
        </p:spPr>
        <p:txBody>
          <a:bodyPr>
            <a:normAutofit/>
          </a:bodyPr>
          <a:lstStyle/>
          <a:p>
            <a:r>
              <a:rPr lang="el-GR" dirty="0" smtClean="0"/>
              <a:t>Ο </a:t>
            </a:r>
            <a:r>
              <a:rPr lang="en-US" dirty="0" smtClean="0"/>
              <a:t>Faraday</a:t>
            </a:r>
            <a:r>
              <a:rPr lang="el-GR" dirty="0" smtClean="0"/>
              <a:t> δεν ήταν ακόμη γνωστός στους επιστημονικούς κύκλους της εποχής, ενδιαφέρθηκε όμως ιδιαιτέρως για το ζήτημα. Σύντομα διαπίστωσε ότι δεν θα περιοριζόταν σε μια απλή αναφορά των πεπραγμένων των άλλων επιστημόνων.</a:t>
            </a:r>
            <a:endParaRPr lang="el-GR" dirty="0"/>
          </a:p>
        </p:txBody>
      </p:sp>
      <p:pic>
        <p:nvPicPr>
          <p:cNvPr id="33798" name="Picture 6" descr="http://conversations.nokia.com/wp-content/uploads/2013/01/michael-faraday.jpg"/>
          <p:cNvPicPr>
            <a:picLocks noChangeAspect="1" noChangeArrowheads="1"/>
          </p:cNvPicPr>
          <p:nvPr/>
        </p:nvPicPr>
        <p:blipFill>
          <a:blip r:embed="rId2" cstate="print"/>
          <a:srcRect/>
          <a:stretch>
            <a:fillRect/>
          </a:stretch>
        </p:blipFill>
        <p:spPr bwMode="auto">
          <a:xfrm>
            <a:off x="0" y="4077072"/>
            <a:ext cx="9144000" cy="27809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138</TotalTime>
  <Words>782</Words>
  <Application>Microsoft Office PowerPoint</Application>
  <PresentationFormat>Προβολή στην οθόνη (4:3)</PresentationFormat>
  <Paragraphs>44</Paragraphs>
  <Slides>22</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Αποκορύφωμα</vt:lpstr>
      <vt:lpstr>ΕΡΓΑΣΙΑ  του: ΑΝΔΡΕΑ ΧΡΟΝΗ  Γ4</vt:lpstr>
      <vt:lpstr> FARADAY</vt:lpstr>
      <vt:lpstr>ΠΕΡΙΕΧΟΜΕΝΑ</vt:lpstr>
      <vt:lpstr>ΛΙΓΑ ΛΟΓΙΑ ΓΙΑ ΤΟΝ FARADAY</vt:lpstr>
      <vt:lpstr> Η ΖΩΗ ΣΤΑ ΠΑΙΔΙΚΑ ΤΟΥ ΧΡΟΝΙΑ</vt:lpstr>
      <vt:lpstr>ΤΟ ΔΥΣΚΟΛΟ ΞΕΚΙΝΗΜΑ</vt:lpstr>
      <vt:lpstr>Η ΜΕΓΑΛΗ ΕΥΚΑΙΡΙΑ</vt:lpstr>
      <vt:lpstr>Παρουσίαση του PowerPoint</vt:lpstr>
      <vt:lpstr>Η ΜΕΓΑΛΗ ΑΡΧΗ</vt:lpstr>
      <vt:lpstr>Η ΜΕΓΑΛΗ ΑΠΟΦΑΣΗ</vt:lpstr>
      <vt:lpstr>Η ΥΨΗΛΗ ΘΕΣΗ ΤΟΥ ΣΤΟ ΒΑΣΙΛΙΚΟ ΙΝΣΤΙΤΟΥΤΟ </vt:lpstr>
      <vt:lpstr>ΗΛΕΚΤΡΟΜΑΓΝΗΤΙΚΗ ΕΠΑΓΩΓΗ</vt:lpstr>
      <vt:lpstr>Παρουσίαση του PowerPoint</vt:lpstr>
      <vt:lpstr>29 Αυγουστου 1831</vt:lpstr>
      <vt:lpstr>ΤΑ ΔΥΟ ΜΕΓΑΛΑ ΣΥΜΠΕΡΑΣΜΑΤΑ ΤΟΥ FARADAY</vt:lpstr>
      <vt:lpstr>1ο Συμπερασμα</vt:lpstr>
      <vt:lpstr>2ο ΣΥΜΠΕΡΑΣΜΑ</vt:lpstr>
      <vt:lpstr>Ο FARADAY ΣΤΟΝ ΧΗΜΙΚΟ ΤΟΜΕΑ</vt:lpstr>
      <vt:lpstr>Παρουσίαση του PowerPoint</vt:lpstr>
      <vt:lpstr>EXTRA ΕΡΓΑΣΙΕΣ ΤΟΥ FARADAY</vt:lpstr>
      <vt:lpstr>ΟΛΗ Η ΖΩΗ ΤΟΥ FARADAY</vt:lpstr>
      <vt:lpstr>Παρουσίαση του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15</cp:revision>
  <dcterms:created xsi:type="dcterms:W3CDTF">2014-11-03T09:02:09Z</dcterms:created>
  <dcterms:modified xsi:type="dcterms:W3CDTF">2015-04-22T06:10:14Z</dcterms:modified>
</cp:coreProperties>
</file>